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54"/>
  </p:notesMasterIdLst>
  <p:handoutMasterIdLst>
    <p:handoutMasterId r:id="rId55"/>
  </p:handoutMasterIdLst>
  <p:sldIdLst>
    <p:sldId id="264" r:id="rId2"/>
    <p:sldId id="317" r:id="rId3"/>
    <p:sldId id="350" r:id="rId4"/>
    <p:sldId id="353" r:id="rId5"/>
    <p:sldId id="306" r:id="rId6"/>
    <p:sldId id="344" r:id="rId7"/>
    <p:sldId id="303" r:id="rId8"/>
    <p:sldId id="372" r:id="rId9"/>
    <p:sldId id="373" r:id="rId10"/>
    <p:sldId id="366" r:id="rId11"/>
    <p:sldId id="307" r:id="rId12"/>
    <p:sldId id="354" r:id="rId13"/>
    <p:sldId id="358" r:id="rId14"/>
    <p:sldId id="361" r:id="rId15"/>
    <p:sldId id="360" r:id="rId16"/>
    <p:sldId id="364" r:id="rId17"/>
    <p:sldId id="371" r:id="rId18"/>
    <p:sldId id="363" r:id="rId19"/>
    <p:sldId id="370" r:id="rId20"/>
    <p:sldId id="377" r:id="rId21"/>
    <p:sldId id="355" r:id="rId22"/>
    <p:sldId id="359" r:id="rId23"/>
    <p:sldId id="274" r:id="rId24"/>
    <p:sldId id="319" r:id="rId25"/>
    <p:sldId id="336" r:id="rId26"/>
    <p:sldId id="362" r:id="rId27"/>
    <p:sldId id="301" r:id="rId28"/>
    <p:sldId id="343" r:id="rId29"/>
    <p:sldId id="342" r:id="rId30"/>
    <p:sldId id="334" r:id="rId31"/>
    <p:sldId id="321" r:id="rId32"/>
    <p:sldId id="267" r:id="rId33"/>
    <p:sldId id="322" r:id="rId34"/>
    <p:sldId id="351" r:id="rId35"/>
    <p:sldId id="337" r:id="rId36"/>
    <p:sldId id="379" r:id="rId37"/>
    <p:sldId id="326" r:id="rId38"/>
    <p:sldId id="281" r:id="rId39"/>
    <p:sldId id="378" r:id="rId40"/>
    <p:sldId id="369" r:id="rId41"/>
    <p:sldId id="368" r:id="rId42"/>
    <p:sldId id="333" r:id="rId43"/>
    <p:sldId id="329" r:id="rId44"/>
    <p:sldId id="347" r:id="rId45"/>
    <p:sldId id="348" r:id="rId46"/>
    <p:sldId id="278" r:id="rId47"/>
    <p:sldId id="356" r:id="rId48"/>
    <p:sldId id="357" r:id="rId49"/>
    <p:sldId id="345" r:id="rId50"/>
    <p:sldId id="367" r:id="rId51"/>
    <p:sldId id="380" r:id="rId52"/>
    <p:sldId id="375" r:id="rId53"/>
  </p:sldIdLst>
  <p:sldSz cx="9906000" cy="6858000" type="A4"/>
  <p:notesSz cx="6858000" cy="9144000"/>
  <p:custDataLst>
    <p:tags r:id="rId56"/>
  </p:custDataLst>
  <p:defaultTextStyle>
    <a:defPPr>
      <a:defRPr lang="en-US"/>
    </a:defPPr>
    <a:lvl1pPr algn="l" rtl="0" fontAlgn="base">
      <a:lnSpc>
        <a:spcPct val="90000"/>
      </a:lnSpc>
      <a:spcBef>
        <a:spcPct val="20000"/>
      </a:spcBef>
      <a:spcAft>
        <a:spcPct val="0"/>
      </a:spcAft>
      <a:buClr>
        <a:schemeClr val="accent1"/>
      </a:buClr>
      <a:buChar char="•"/>
      <a:defRPr sz="2400" kern="1200">
        <a:solidFill>
          <a:schemeClr val="tx1"/>
        </a:solidFill>
        <a:latin typeface="Tahoma" pitchFamily="34" charset="0"/>
        <a:ea typeface="+mn-ea"/>
        <a:cs typeface="+mn-cs"/>
      </a:defRPr>
    </a:lvl1pPr>
    <a:lvl2pPr marL="457200" algn="l" rtl="0" fontAlgn="base">
      <a:lnSpc>
        <a:spcPct val="90000"/>
      </a:lnSpc>
      <a:spcBef>
        <a:spcPct val="20000"/>
      </a:spcBef>
      <a:spcAft>
        <a:spcPct val="0"/>
      </a:spcAft>
      <a:buClr>
        <a:schemeClr val="accent1"/>
      </a:buClr>
      <a:buChar char="•"/>
      <a:defRPr sz="2400" kern="1200">
        <a:solidFill>
          <a:schemeClr val="tx1"/>
        </a:solidFill>
        <a:latin typeface="Tahoma" pitchFamily="34" charset="0"/>
        <a:ea typeface="+mn-ea"/>
        <a:cs typeface="+mn-cs"/>
      </a:defRPr>
    </a:lvl2pPr>
    <a:lvl3pPr marL="914400" algn="l" rtl="0" fontAlgn="base">
      <a:lnSpc>
        <a:spcPct val="90000"/>
      </a:lnSpc>
      <a:spcBef>
        <a:spcPct val="20000"/>
      </a:spcBef>
      <a:spcAft>
        <a:spcPct val="0"/>
      </a:spcAft>
      <a:buClr>
        <a:schemeClr val="accent1"/>
      </a:buClr>
      <a:buChar char="•"/>
      <a:defRPr sz="2400" kern="1200">
        <a:solidFill>
          <a:schemeClr val="tx1"/>
        </a:solidFill>
        <a:latin typeface="Tahoma" pitchFamily="34" charset="0"/>
        <a:ea typeface="+mn-ea"/>
        <a:cs typeface="+mn-cs"/>
      </a:defRPr>
    </a:lvl3pPr>
    <a:lvl4pPr marL="1371600" algn="l" rtl="0" fontAlgn="base">
      <a:lnSpc>
        <a:spcPct val="90000"/>
      </a:lnSpc>
      <a:spcBef>
        <a:spcPct val="20000"/>
      </a:spcBef>
      <a:spcAft>
        <a:spcPct val="0"/>
      </a:spcAft>
      <a:buClr>
        <a:schemeClr val="accent1"/>
      </a:buClr>
      <a:buChar char="•"/>
      <a:defRPr sz="2400" kern="1200">
        <a:solidFill>
          <a:schemeClr val="tx1"/>
        </a:solidFill>
        <a:latin typeface="Tahoma" pitchFamily="34" charset="0"/>
        <a:ea typeface="+mn-ea"/>
        <a:cs typeface="+mn-cs"/>
      </a:defRPr>
    </a:lvl4pPr>
    <a:lvl5pPr marL="1828800" algn="l" rtl="0" fontAlgn="base">
      <a:lnSpc>
        <a:spcPct val="90000"/>
      </a:lnSpc>
      <a:spcBef>
        <a:spcPct val="20000"/>
      </a:spcBef>
      <a:spcAft>
        <a:spcPct val="0"/>
      </a:spcAft>
      <a:buClr>
        <a:schemeClr val="accent1"/>
      </a:buClr>
      <a:buChar char="•"/>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920">
          <p15:clr>
            <a:srgbClr val="A4A3A4"/>
          </p15:clr>
        </p15:guide>
        <p15:guide id="2" orient="horz" pos="1776">
          <p15:clr>
            <a:srgbClr val="A4A3A4"/>
          </p15:clr>
        </p15:guide>
        <p15:guide id="3" orient="horz" pos="1728">
          <p15:clr>
            <a:srgbClr val="A4A3A4"/>
          </p15:clr>
        </p15:guide>
        <p15:guide id="4" pos="2288">
          <p15:clr>
            <a:srgbClr val="A4A3A4"/>
          </p15:clr>
        </p15:guide>
        <p15:guide id="5" pos="1144">
          <p15:clr>
            <a:srgbClr val="A4A3A4"/>
          </p15:clr>
        </p15:guide>
        <p15:guide id="6" pos="1040">
          <p15:clr>
            <a:srgbClr val="A4A3A4"/>
          </p15:clr>
        </p15:guide>
        <p15:guide id="7" pos="23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FFCC"/>
    <a:srgbClr val="009999"/>
    <a:srgbClr val="2A07A9"/>
    <a:srgbClr val="6600FF"/>
    <a:srgbClr val="FF3300"/>
    <a:srgbClr val="6699FF"/>
    <a:srgbClr val="FFFF99"/>
    <a:srgbClr val="F8F8F8"/>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95161" autoAdjust="0"/>
  </p:normalViewPr>
  <p:slideViewPr>
    <p:cSldViewPr>
      <p:cViewPr varScale="1">
        <p:scale>
          <a:sx n="68" d="100"/>
          <a:sy n="68" d="100"/>
        </p:scale>
        <p:origin x="528" y="72"/>
      </p:cViewPr>
      <p:guideLst>
        <p:guide orient="horz" pos="1920"/>
        <p:guide orient="horz" pos="1776"/>
        <p:guide orient="horz" pos="1728"/>
        <p:guide pos="2288"/>
        <p:guide pos="1144"/>
        <p:guide pos="1040"/>
        <p:guide pos="239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416"/>
    </p:cViewPr>
  </p:sorterViewPr>
  <p:notesViewPr>
    <p:cSldViewPr>
      <p:cViewPr varScale="1">
        <p:scale>
          <a:sx n="55" d="100"/>
          <a:sy n="55" d="100"/>
        </p:scale>
        <p:origin x="-29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slide" Target="../slides/slide50.xml"/><Relationship Id="rId3" Type="http://schemas.openxmlformats.org/officeDocument/2006/relationships/slide" Target="../slides/slide27.xml"/><Relationship Id="rId7" Type="http://schemas.openxmlformats.org/officeDocument/2006/relationships/slide" Target="../slides/slide46.xml"/><Relationship Id="rId2" Type="http://schemas.openxmlformats.org/officeDocument/2006/relationships/slide" Target="../slides/slide24.xml"/><Relationship Id="rId1" Type="http://schemas.openxmlformats.org/officeDocument/2006/relationships/slide" Target="../slides/slide4.xml"/><Relationship Id="rId6" Type="http://schemas.openxmlformats.org/officeDocument/2006/relationships/slide" Target="../slides/slide5.xml"/><Relationship Id="rId5" Type="http://schemas.openxmlformats.org/officeDocument/2006/relationships/slide" Target="../slides/slide42.xml"/><Relationship Id="rId10" Type="http://schemas.openxmlformats.org/officeDocument/2006/relationships/slide" Target="../slides/slide3.xml"/><Relationship Id="rId4" Type="http://schemas.openxmlformats.org/officeDocument/2006/relationships/slide" Target="../slides/slide30.xml"/><Relationship Id="rId9" Type="http://schemas.openxmlformats.org/officeDocument/2006/relationships/slide" Target="../slides/slide49.xml"/></Relationships>
</file>

<file path=ppt/diagrams/_rels/data2.xml.rels><?xml version="1.0" encoding="UTF-8" standalone="yes"?>
<Relationships xmlns="http://schemas.openxmlformats.org/package/2006/relationships"><Relationship Id="rId8" Type="http://schemas.openxmlformats.org/officeDocument/2006/relationships/slide" Target="../slides/slide23.xml"/><Relationship Id="rId3" Type="http://schemas.openxmlformats.org/officeDocument/2006/relationships/slide" Target="../slides/slide11.xml"/><Relationship Id="rId7" Type="http://schemas.openxmlformats.org/officeDocument/2006/relationships/slide" Target="../slides/slide21.xml"/><Relationship Id="rId2" Type="http://schemas.openxmlformats.org/officeDocument/2006/relationships/slide" Target="../slides/slide7.xml"/><Relationship Id="rId1" Type="http://schemas.openxmlformats.org/officeDocument/2006/relationships/slide" Target="../slides/slide6.xml"/><Relationship Id="rId6" Type="http://schemas.openxmlformats.org/officeDocument/2006/relationships/slide" Target="../slides/slide15.xml"/><Relationship Id="rId5" Type="http://schemas.openxmlformats.org/officeDocument/2006/relationships/slide" Target="../slides/slide13.xml"/><Relationship Id="rId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04859C-EA57-42FC-9F9E-67C031322110}"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AD6A7D85-5640-43C1-B9E4-68E72A23B7D3}">
      <dgm:prSet custT="1"/>
      <dgm:spPr>
        <a:gradFill rotWithShape="0">
          <a:gsLst>
            <a:gs pos="0">
              <a:srgbClr val="000000"/>
            </a:gs>
            <a:gs pos="39999">
              <a:srgbClr val="0A128C"/>
            </a:gs>
            <a:gs pos="70000">
              <a:srgbClr val="181CC7"/>
            </a:gs>
            <a:gs pos="88000">
              <a:srgbClr val="7005D4"/>
            </a:gs>
            <a:gs pos="100000">
              <a:srgbClr val="8C3D91"/>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nchor="ctr" anchorCtr="1"/>
        <a:lstStyle/>
        <a:p>
          <a:pPr rtl="0"/>
          <a:r>
            <a:rPr lang="en-US" sz="1800" b="1" dirty="0">
              <a:solidFill>
                <a:schemeClr val="accent5">
                  <a:lumMod val="25000"/>
                </a:schemeClr>
              </a:solidFill>
              <a:hlinkClick xmlns:r="http://schemas.openxmlformats.org/officeDocument/2006/relationships" r:id="rId1" action="ppaction://hlinksldjump"/>
            </a:rPr>
            <a:t>Organizational Information </a:t>
          </a:r>
          <a:endParaRPr lang="en-US" sz="1800" b="1" dirty="0">
            <a:solidFill>
              <a:schemeClr val="accent5">
                <a:lumMod val="25000"/>
              </a:schemeClr>
            </a:solidFill>
          </a:endParaRPr>
        </a:p>
      </dgm:t>
    </dgm:pt>
    <dgm:pt modelId="{C6AF4E0C-08DB-4C48-9067-0F9263E63C36}" type="parTrans" cxnId="{5039F856-BA3D-4119-8A29-26E02331FDEF}">
      <dgm:prSet/>
      <dgm:spPr/>
      <dgm:t>
        <a:bodyPr/>
        <a:lstStyle/>
        <a:p>
          <a:endParaRPr lang="en-US"/>
        </a:p>
      </dgm:t>
    </dgm:pt>
    <dgm:pt modelId="{67CB9818-154A-413E-B9B1-1DADA1D5FCB2}" type="sibTrans" cxnId="{5039F856-BA3D-4119-8A29-26E02331FDEF}">
      <dgm:prSet/>
      <dgm:spPr/>
      <dgm:t>
        <a:bodyPr/>
        <a:lstStyle/>
        <a:p>
          <a:endParaRPr lang="en-US"/>
        </a:p>
      </dgm:t>
    </dgm:pt>
    <dgm:pt modelId="{AD048247-B95D-4BDE-968C-8380832DB9F1}">
      <dgm:prSet custT="1"/>
      <dgm:spPr>
        <a:gradFill rotWithShape="0">
          <a:gsLst>
            <a:gs pos="0">
              <a:srgbClr val="000000"/>
            </a:gs>
            <a:gs pos="39999">
              <a:srgbClr val="0A128C"/>
            </a:gs>
            <a:gs pos="70000">
              <a:srgbClr val="181CC7"/>
            </a:gs>
            <a:gs pos="88000">
              <a:srgbClr val="7005D4"/>
            </a:gs>
            <a:gs pos="100000">
              <a:srgbClr val="8C3D91"/>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nchor="ctr" anchorCtr="1"/>
        <a:lstStyle/>
        <a:p>
          <a:pPr rtl="0"/>
          <a:r>
            <a:rPr lang="en-US" sz="1800" b="1" dirty="0">
              <a:solidFill>
                <a:schemeClr val="accent5">
                  <a:lumMod val="25000"/>
                </a:schemeClr>
              </a:solidFill>
              <a:hlinkClick xmlns:r="http://schemas.openxmlformats.org/officeDocument/2006/relationships" r:id="rId2" action="ppaction://hlinksldjump"/>
            </a:rPr>
            <a:t>Raw Material Storage &amp; Sources</a:t>
          </a:r>
          <a:endParaRPr lang="en-US" sz="1800" b="1" dirty="0">
            <a:solidFill>
              <a:schemeClr val="accent5">
                <a:lumMod val="25000"/>
              </a:schemeClr>
            </a:solidFill>
          </a:endParaRPr>
        </a:p>
      </dgm:t>
    </dgm:pt>
    <dgm:pt modelId="{F00D13C0-EB24-44F1-8369-865D54EA6998}" type="parTrans" cxnId="{277AC4EA-B685-47EF-8160-51DE8233AE40}">
      <dgm:prSet/>
      <dgm:spPr/>
      <dgm:t>
        <a:bodyPr/>
        <a:lstStyle/>
        <a:p>
          <a:endParaRPr lang="en-US"/>
        </a:p>
      </dgm:t>
    </dgm:pt>
    <dgm:pt modelId="{A70B5F9D-284D-4C6E-AFA1-BA5F9CE73BF2}" type="sibTrans" cxnId="{277AC4EA-B685-47EF-8160-51DE8233AE40}">
      <dgm:prSet/>
      <dgm:spPr/>
      <dgm:t>
        <a:bodyPr/>
        <a:lstStyle/>
        <a:p>
          <a:endParaRPr lang="en-US"/>
        </a:p>
      </dgm:t>
    </dgm:pt>
    <dgm:pt modelId="{A0E218CD-5EE3-4641-9414-AAB9C4A88ACB}">
      <dgm:prSet custT="1"/>
      <dgm:spPr>
        <a:gradFill rotWithShape="0">
          <a:gsLst>
            <a:gs pos="0">
              <a:srgbClr val="000000"/>
            </a:gs>
            <a:gs pos="39999">
              <a:srgbClr val="0A128C"/>
            </a:gs>
            <a:gs pos="70000">
              <a:srgbClr val="181CC7"/>
            </a:gs>
            <a:gs pos="88000">
              <a:srgbClr val="7005D4"/>
            </a:gs>
            <a:gs pos="100000">
              <a:srgbClr val="8C3D91"/>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nchor="ctr" anchorCtr="1"/>
        <a:lstStyle/>
        <a:p>
          <a:pPr rtl="0"/>
          <a:r>
            <a:rPr lang="en-US" sz="1800" b="1" dirty="0">
              <a:solidFill>
                <a:schemeClr val="accent5">
                  <a:lumMod val="25000"/>
                </a:schemeClr>
              </a:solidFill>
              <a:hlinkClick xmlns:r="http://schemas.openxmlformats.org/officeDocument/2006/relationships" r:id="rId3" action="ppaction://hlinksldjump"/>
            </a:rPr>
            <a:t>Material of Construction</a:t>
          </a:r>
          <a:endParaRPr lang="en-US" sz="1800" b="1" dirty="0">
            <a:solidFill>
              <a:schemeClr val="accent5">
                <a:lumMod val="25000"/>
              </a:schemeClr>
            </a:solidFill>
          </a:endParaRPr>
        </a:p>
      </dgm:t>
    </dgm:pt>
    <dgm:pt modelId="{E42589C2-3211-4986-A1C6-0201B572B256}" type="parTrans" cxnId="{0D3FF26C-EFA7-42CC-BA94-447D2543B8B4}">
      <dgm:prSet/>
      <dgm:spPr/>
      <dgm:t>
        <a:bodyPr/>
        <a:lstStyle/>
        <a:p>
          <a:endParaRPr lang="en-US"/>
        </a:p>
      </dgm:t>
    </dgm:pt>
    <dgm:pt modelId="{716A613E-239F-4FD6-9D09-75A031BA9A1C}" type="sibTrans" cxnId="{0D3FF26C-EFA7-42CC-BA94-447D2543B8B4}">
      <dgm:prSet/>
      <dgm:spPr/>
      <dgm:t>
        <a:bodyPr/>
        <a:lstStyle/>
        <a:p>
          <a:endParaRPr lang="en-US"/>
        </a:p>
      </dgm:t>
    </dgm:pt>
    <dgm:pt modelId="{B00F1C7C-AF37-4D3D-934F-7069BC4D927E}">
      <dgm:prSet custT="1"/>
      <dgm:spPr>
        <a:gradFill rotWithShape="0">
          <a:gsLst>
            <a:gs pos="0">
              <a:srgbClr val="000000"/>
            </a:gs>
            <a:gs pos="39999">
              <a:srgbClr val="0A128C"/>
            </a:gs>
            <a:gs pos="70000">
              <a:srgbClr val="181CC7"/>
            </a:gs>
            <a:gs pos="88000">
              <a:srgbClr val="7005D4"/>
            </a:gs>
            <a:gs pos="100000">
              <a:srgbClr val="8C3D91"/>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nchor="ctr" anchorCtr="1"/>
        <a:lstStyle/>
        <a:p>
          <a:pPr rtl="0"/>
          <a:r>
            <a:rPr lang="en-US" sz="1800" b="1" dirty="0">
              <a:solidFill>
                <a:schemeClr val="accent5">
                  <a:lumMod val="25000"/>
                </a:schemeClr>
              </a:solidFill>
              <a:hlinkClick xmlns:r="http://schemas.openxmlformats.org/officeDocument/2006/relationships" r:id="rId4" action="ppaction://hlinksldjump"/>
            </a:rPr>
            <a:t>Manufacturing Facilities</a:t>
          </a:r>
          <a:endParaRPr lang="en-US" sz="1800" b="1" dirty="0">
            <a:solidFill>
              <a:schemeClr val="accent5">
                <a:lumMod val="25000"/>
              </a:schemeClr>
            </a:solidFill>
          </a:endParaRPr>
        </a:p>
      </dgm:t>
    </dgm:pt>
    <dgm:pt modelId="{94A461E7-A9E2-478B-8F5F-8B382632195B}" type="parTrans" cxnId="{5932CD78-F93C-45B6-9F9B-268FCC46458E}">
      <dgm:prSet/>
      <dgm:spPr/>
      <dgm:t>
        <a:bodyPr/>
        <a:lstStyle/>
        <a:p>
          <a:endParaRPr lang="en-US"/>
        </a:p>
      </dgm:t>
    </dgm:pt>
    <dgm:pt modelId="{E240A8BF-1ED5-49A7-A53E-33FAB5BF259E}" type="sibTrans" cxnId="{5932CD78-F93C-45B6-9F9B-268FCC46458E}">
      <dgm:prSet/>
      <dgm:spPr/>
      <dgm:t>
        <a:bodyPr/>
        <a:lstStyle/>
        <a:p>
          <a:endParaRPr lang="en-US"/>
        </a:p>
      </dgm:t>
    </dgm:pt>
    <dgm:pt modelId="{0BB48865-5389-4539-90CF-491FA2F430DD}">
      <dgm:prSet custT="1"/>
      <dgm:spPr>
        <a:gradFill rotWithShape="0">
          <a:gsLst>
            <a:gs pos="0">
              <a:srgbClr val="000000"/>
            </a:gs>
            <a:gs pos="39999">
              <a:srgbClr val="0A128C"/>
            </a:gs>
            <a:gs pos="70000">
              <a:srgbClr val="181CC7"/>
            </a:gs>
            <a:gs pos="88000">
              <a:srgbClr val="7005D4"/>
            </a:gs>
            <a:gs pos="100000">
              <a:srgbClr val="8C3D91"/>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nchor="ctr" anchorCtr="1"/>
        <a:lstStyle/>
        <a:p>
          <a:pPr rtl="0"/>
          <a:r>
            <a:rPr lang="en-US" sz="1800" b="1" dirty="0">
              <a:solidFill>
                <a:schemeClr val="accent5">
                  <a:lumMod val="25000"/>
                </a:schemeClr>
              </a:solidFill>
              <a:hlinkClick xmlns:r="http://schemas.openxmlformats.org/officeDocument/2006/relationships" r:id="rId5" action="ppaction://hlinksldjump"/>
            </a:rPr>
            <a:t>Inspection &amp; Testing Facilities</a:t>
          </a:r>
          <a:endParaRPr lang="en-US" sz="1800" b="1" dirty="0">
            <a:solidFill>
              <a:schemeClr val="accent5">
                <a:lumMod val="25000"/>
              </a:schemeClr>
            </a:solidFill>
          </a:endParaRPr>
        </a:p>
      </dgm:t>
    </dgm:pt>
    <dgm:pt modelId="{89F84CA3-5362-4947-BDE9-B7AC6E28E6D5}" type="parTrans" cxnId="{CE7DC5E7-A83D-47A4-8572-BD03408DD47D}">
      <dgm:prSet/>
      <dgm:spPr/>
      <dgm:t>
        <a:bodyPr/>
        <a:lstStyle/>
        <a:p>
          <a:endParaRPr lang="en-US"/>
        </a:p>
      </dgm:t>
    </dgm:pt>
    <dgm:pt modelId="{B7C47585-2EFC-4EAD-87C8-9A393B1CD8B2}" type="sibTrans" cxnId="{CE7DC5E7-A83D-47A4-8572-BD03408DD47D}">
      <dgm:prSet/>
      <dgm:spPr/>
      <dgm:t>
        <a:bodyPr/>
        <a:lstStyle/>
        <a:p>
          <a:endParaRPr lang="en-US"/>
        </a:p>
      </dgm:t>
    </dgm:pt>
    <dgm:pt modelId="{0565E016-CE8A-4959-9082-E4919269F2A0}">
      <dgm:prSet custT="1"/>
      <dgm:spPr>
        <a:gradFill rotWithShape="0">
          <a:gsLst>
            <a:gs pos="0">
              <a:srgbClr val="000000"/>
            </a:gs>
            <a:gs pos="39999">
              <a:srgbClr val="0A128C"/>
            </a:gs>
            <a:gs pos="70000">
              <a:srgbClr val="181CC7"/>
            </a:gs>
            <a:gs pos="88000">
              <a:srgbClr val="7005D4"/>
            </a:gs>
            <a:gs pos="100000">
              <a:srgbClr val="8C3D91"/>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nchor="ctr" anchorCtr="1"/>
        <a:lstStyle/>
        <a:p>
          <a:pPr rtl="0"/>
          <a:r>
            <a:rPr lang="en-US" sz="1800" b="1" dirty="0">
              <a:solidFill>
                <a:schemeClr val="accent5">
                  <a:lumMod val="25000"/>
                </a:schemeClr>
              </a:solidFill>
              <a:hlinkClick xmlns:r="http://schemas.openxmlformats.org/officeDocument/2006/relationships" r:id="rId6" action="ppaction://hlinksldjump"/>
            </a:rPr>
            <a:t>Products Manufactured by us</a:t>
          </a:r>
          <a:endParaRPr lang="en-US" sz="1800" b="1" dirty="0">
            <a:solidFill>
              <a:schemeClr val="accent5">
                <a:lumMod val="25000"/>
              </a:schemeClr>
            </a:solidFill>
          </a:endParaRPr>
        </a:p>
      </dgm:t>
    </dgm:pt>
    <dgm:pt modelId="{4FA77E07-146A-4905-B35E-662C148DB5C7}" type="parTrans" cxnId="{EC826E5A-0C11-4CFF-8F81-DBE00C3BFFA1}">
      <dgm:prSet/>
      <dgm:spPr/>
      <dgm:t>
        <a:bodyPr/>
        <a:lstStyle/>
        <a:p>
          <a:endParaRPr lang="en-US"/>
        </a:p>
      </dgm:t>
    </dgm:pt>
    <dgm:pt modelId="{012EC359-514D-4107-976A-F52F3F194F15}" type="sibTrans" cxnId="{EC826E5A-0C11-4CFF-8F81-DBE00C3BFFA1}">
      <dgm:prSet/>
      <dgm:spPr/>
      <dgm:t>
        <a:bodyPr/>
        <a:lstStyle/>
        <a:p>
          <a:endParaRPr lang="en-US"/>
        </a:p>
      </dgm:t>
    </dgm:pt>
    <dgm:pt modelId="{07356822-F75B-4CB6-A92C-961BCB44D6F2}">
      <dgm:prSet custT="1"/>
      <dgm:spPr>
        <a:gradFill rotWithShape="0">
          <a:gsLst>
            <a:gs pos="0">
              <a:srgbClr val="000000"/>
            </a:gs>
            <a:gs pos="39999">
              <a:srgbClr val="0A128C"/>
            </a:gs>
            <a:gs pos="70000">
              <a:srgbClr val="181CC7"/>
            </a:gs>
            <a:gs pos="88000">
              <a:srgbClr val="7005D4"/>
            </a:gs>
            <a:gs pos="100000">
              <a:srgbClr val="8C3D91"/>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nchor="ctr" anchorCtr="1"/>
        <a:lstStyle/>
        <a:p>
          <a:pPr rtl="0"/>
          <a:r>
            <a:rPr lang="en-US" sz="1800" b="1" dirty="0">
              <a:solidFill>
                <a:schemeClr val="accent5">
                  <a:lumMod val="25000"/>
                </a:schemeClr>
              </a:solidFill>
              <a:hlinkClick xmlns:r="http://schemas.openxmlformats.org/officeDocument/2006/relationships" r:id="rId7" action="ppaction://hlinksldjump"/>
            </a:rPr>
            <a:t>Certification, Approvals &amp; Awards</a:t>
          </a:r>
          <a:endParaRPr lang="en-US" sz="1800" b="1" dirty="0">
            <a:solidFill>
              <a:schemeClr val="accent5">
                <a:lumMod val="25000"/>
              </a:schemeClr>
            </a:solidFill>
          </a:endParaRPr>
        </a:p>
      </dgm:t>
    </dgm:pt>
    <dgm:pt modelId="{623A87BB-5CCA-44E9-8EF6-0AED50D97E5C}" type="parTrans" cxnId="{20544358-5250-46B4-822E-131865C419AF}">
      <dgm:prSet/>
      <dgm:spPr/>
      <dgm:t>
        <a:bodyPr/>
        <a:lstStyle/>
        <a:p>
          <a:endParaRPr lang="en-US"/>
        </a:p>
      </dgm:t>
    </dgm:pt>
    <dgm:pt modelId="{5BC53CDC-1BED-4C85-BA5F-17293FCD1A2A}" type="sibTrans" cxnId="{20544358-5250-46B4-822E-131865C419AF}">
      <dgm:prSet/>
      <dgm:spPr/>
      <dgm:t>
        <a:bodyPr/>
        <a:lstStyle/>
        <a:p>
          <a:endParaRPr lang="en-US"/>
        </a:p>
      </dgm:t>
    </dgm:pt>
    <dgm:pt modelId="{DC8FA206-C180-452D-8AD8-1965DB404C20}">
      <dgm:prSet custT="1"/>
      <dgm:spPr>
        <a:gradFill rotWithShape="0">
          <a:gsLst>
            <a:gs pos="0">
              <a:srgbClr val="000000"/>
            </a:gs>
            <a:gs pos="39999">
              <a:srgbClr val="0A128C"/>
            </a:gs>
            <a:gs pos="70000">
              <a:srgbClr val="181CC7"/>
            </a:gs>
            <a:gs pos="88000">
              <a:srgbClr val="7005D4"/>
            </a:gs>
            <a:gs pos="100000">
              <a:srgbClr val="8C3D91"/>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nchor="ctr" anchorCtr="1"/>
        <a:lstStyle/>
        <a:p>
          <a:pPr rtl="0"/>
          <a:r>
            <a:rPr lang="en-US" sz="1800" b="1" dirty="0">
              <a:solidFill>
                <a:schemeClr val="accent5">
                  <a:lumMod val="25000"/>
                </a:schemeClr>
              </a:solidFill>
              <a:hlinkClick xmlns:r="http://schemas.openxmlformats.org/officeDocument/2006/relationships" r:id="rId8" action="ppaction://hlinksldjump"/>
            </a:rPr>
            <a:t>Major Customers</a:t>
          </a:r>
          <a:endParaRPr lang="en-US" sz="1800" b="1" dirty="0">
            <a:solidFill>
              <a:schemeClr val="accent5">
                <a:lumMod val="25000"/>
              </a:schemeClr>
            </a:solidFill>
          </a:endParaRPr>
        </a:p>
      </dgm:t>
    </dgm:pt>
    <dgm:pt modelId="{407F4BC7-E4D6-41A0-828B-2C55EF4777ED}" type="parTrans" cxnId="{F8511B1A-1B09-411A-81BC-EED631C83980}">
      <dgm:prSet/>
      <dgm:spPr/>
      <dgm:t>
        <a:bodyPr/>
        <a:lstStyle/>
        <a:p>
          <a:endParaRPr lang="en-US"/>
        </a:p>
      </dgm:t>
    </dgm:pt>
    <dgm:pt modelId="{3048AC17-108D-4333-9544-E3A0D1F11E23}" type="sibTrans" cxnId="{F8511B1A-1B09-411A-81BC-EED631C83980}">
      <dgm:prSet/>
      <dgm:spPr/>
      <dgm:t>
        <a:bodyPr/>
        <a:lstStyle/>
        <a:p>
          <a:endParaRPr lang="en-US"/>
        </a:p>
      </dgm:t>
    </dgm:pt>
    <dgm:pt modelId="{4F3AFF84-FEAF-4BF3-A348-0740D747D462}">
      <dgm:prSet custT="1"/>
      <dgm:spPr>
        <a:gradFill rotWithShape="0">
          <a:gsLst>
            <a:gs pos="0">
              <a:srgbClr val="000000"/>
            </a:gs>
            <a:gs pos="39999">
              <a:srgbClr val="0A128C"/>
            </a:gs>
            <a:gs pos="70000">
              <a:srgbClr val="181CC7"/>
            </a:gs>
            <a:gs pos="88000">
              <a:srgbClr val="7005D4"/>
            </a:gs>
            <a:gs pos="100000">
              <a:srgbClr val="8C3D91"/>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nchor="ctr" anchorCtr="1"/>
        <a:lstStyle/>
        <a:p>
          <a:pPr rtl="0"/>
          <a:r>
            <a:rPr lang="en-US" sz="1800" b="1" dirty="0">
              <a:solidFill>
                <a:schemeClr val="accent5">
                  <a:lumMod val="25000"/>
                </a:schemeClr>
              </a:solidFill>
              <a:hlinkClick xmlns:r="http://schemas.openxmlformats.org/officeDocument/2006/relationships" r:id="rId9" action="ppaction://hlinksldjump"/>
            </a:rPr>
            <a:t>Contact Details</a:t>
          </a:r>
          <a:endParaRPr lang="en-US" sz="1800" b="1" dirty="0">
            <a:solidFill>
              <a:schemeClr val="accent5">
                <a:lumMod val="25000"/>
              </a:schemeClr>
            </a:solidFill>
          </a:endParaRPr>
        </a:p>
      </dgm:t>
    </dgm:pt>
    <dgm:pt modelId="{D601544D-2BA2-4536-8F15-413593898C80}" type="parTrans" cxnId="{37C7AF46-D215-4CFB-A8C8-080EB498DBE7}">
      <dgm:prSet/>
      <dgm:spPr/>
      <dgm:t>
        <a:bodyPr/>
        <a:lstStyle/>
        <a:p>
          <a:endParaRPr lang="en-US"/>
        </a:p>
      </dgm:t>
    </dgm:pt>
    <dgm:pt modelId="{A343DAC5-CABE-45B3-88FB-4A1A7AC88458}" type="sibTrans" cxnId="{37C7AF46-D215-4CFB-A8C8-080EB498DBE7}">
      <dgm:prSet/>
      <dgm:spPr/>
      <dgm:t>
        <a:bodyPr/>
        <a:lstStyle/>
        <a:p>
          <a:endParaRPr lang="en-US"/>
        </a:p>
      </dgm:t>
    </dgm:pt>
    <dgm:pt modelId="{D366917D-31A1-4C55-83E5-65F2DA0D56EE}">
      <dgm:prSet custT="1"/>
      <dgm:spPr>
        <a:gradFill rotWithShape="0">
          <a:gsLst>
            <a:gs pos="0">
              <a:srgbClr val="000000"/>
            </a:gs>
            <a:gs pos="39999">
              <a:srgbClr val="0A128C"/>
            </a:gs>
            <a:gs pos="70000">
              <a:srgbClr val="181CC7"/>
            </a:gs>
            <a:gs pos="88000">
              <a:srgbClr val="7005D4"/>
            </a:gs>
            <a:gs pos="100000">
              <a:srgbClr val="8C3D91"/>
            </a:gs>
          </a:gsLst>
          <a:lin ang="5400000" scaled="0"/>
        </a:gra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dgm:spPr>
      <dgm:t>
        <a:bodyPr anchor="ctr" anchorCtr="1"/>
        <a:lstStyle/>
        <a:p>
          <a:pPr rtl="0"/>
          <a:r>
            <a:rPr lang="en-US" sz="1800" b="1" dirty="0">
              <a:solidFill>
                <a:schemeClr val="accent5">
                  <a:lumMod val="25000"/>
                </a:schemeClr>
              </a:solidFill>
              <a:hlinkClick xmlns:r="http://schemas.openxmlformats.org/officeDocument/2006/relationships" r:id="rId10" action="ppaction://hlinksldjump"/>
            </a:rPr>
            <a:t>Introduction</a:t>
          </a:r>
          <a:r>
            <a:rPr lang="en-US" sz="1800" b="1" dirty="0">
              <a:solidFill>
                <a:schemeClr val="accent5">
                  <a:lumMod val="25000"/>
                </a:schemeClr>
              </a:solidFill>
            </a:rPr>
            <a:t> </a:t>
          </a:r>
          <a:endParaRPr lang="en-US" sz="1800" dirty="0"/>
        </a:p>
      </dgm:t>
    </dgm:pt>
    <dgm:pt modelId="{2D1AA1A6-BB53-42B3-8898-E9D8F931732A}" type="parTrans" cxnId="{ABD709AE-6A8B-4FE9-828E-C9150873E4D7}">
      <dgm:prSet/>
      <dgm:spPr/>
      <dgm:t>
        <a:bodyPr/>
        <a:lstStyle/>
        <a:p>
          <a:endParaRPr lang="en-US"/>
        </a:p>
      </dgm:t>
    </dgm:pt>
    <dgm:pt modelId="{96E45A2C-4559-473E-A174-4322E0ABB37A}" type="sibTrans" cxnId="{ABD709AE-6A8B-4FE9-828E-C9150873E4D7}">
      <dgm:prSet/>
      <dgm:spPr/>
      <dgm:t>
        <a:bodyPr/>
        <a:lstStyle/>
        <a:p>
          <a:endParaRPr lang="en-US"/>
        </a:p>
      </dgm:t>
    </dgm:pt>
    <dgm:pt modelId="{E41746C4-F81D-43FC-B48A-9FB351BB683C}" type="pres">
      <dgm:prSet presAssocID="{F604859C-EA57-42FC-9F9E-67C031322110}" presName="compositeShape" presStyleCnt="0">
        <dgm:presLayoutVars>
          <dgm:dir/>
          <dgm:resizeHandles/>
        </dgm:presLayoutVars>
      </dgm:prSet>
      <dgm:spPr/>
    </dgm:pt>
    <dgm:pt modelId="{BCD73C89-CFD2-48EA-BC38-6129DE7C7051}" type="pres">
      <dgm:prSet presAssocID="{F604859C-EA57-42FC-9F9E-67C031322110}" presName="pyramid" presStyleLbl="node1" presStyleIdx="0" presStyleCnt="1" custLinFactNeighborX="-18561"/>
      <dgm:spPr/>
    </dgm:pt>
    <dgm:pt modelId="{71A70DC3-6EA7-4815-ADA5-6BE51BC4F297}" type="pres">
      <dgm:prSet presAssocID="{F604859C-EA57-42FC-9F9E-67C031322110}" presName="theList" presStyleCnt="0"/>
      <dgm:spPr/>
    </dgm:pt>
    <dgm:pt modelId="{17608F5F-D990-4D95-8DAB-EB7CD6841AAE}" type="pres">
      <dgm:prSet presAssocID="{D366917D-31A1-4C55-83E5-65F2DA0D56EE}" presName="aNode" presStyleLbl="fgAcc1" presStyleIdx="0" presStyleCnt="10" custScaleX="149352" custScaleY="207376" custLinFactNeighborX="-671" custLinFactNeighborY="91704">
        <dgm:presLayoutVars>
          <dgm:bulletEnabled val="1"/>
        </dgm:presLayoutVars>
      </dgm:prSet>
      <dgm:spPr>
        <a:prstGeom prst="flowChartAlternateProcess">
          <a:avLst/>
        </a:prstGeom>
      </dgm:spPr>
    </dgm:pt>
    <dgm:pt modelId="{FA1563B4-451A-4A10-BB53-C26BC14E5B5A}" type="pres">
      <dgm:prSet presAssocID="{D366917D-31A1-4C55-83E5-65F2DA0D56EE}" presName="aSpace" presStyleCnt="0"/>
      <dgm:spPr/>
    </dgm:pt>
    <dgm:pt modelId="{15C891DF-C4BD-4BC0-9060-03EBD7A8EF12}" type="pres">
      <dgm:prSet presAssocID="{AD6A7D85-5640-43C1-B9E4-68E72A23B7D3}" presName="aNode" presStyleLbl="fgAcc1" presStyleIdx="1" presStyleCnt="10" custScaleX="149634" custScaleY="178605" custLinFactY="440" custLinFactNeighborX="-816" custLinFactNeighborY="100000">
        <dgm:presLayoutVars>
          <dgm:bulletEnabled val="1"/>
        </dgm:presLayoutVars>
      </dgm:prSet>
      <dgm:spPr>
        <a:prstGeom prst="flowChartAlternateProcess">
          <a:avLst/>
        </a:prstGeom>
      </dgm:spPr>
    </dgm:pt>
    <dgm:pt modelId="{BD2C285A-EAB6-4D9F-AE87-2FEE8C04F10A}" type="pres">
      <dgm:prSet presAssocID="{AD6A7D85-5640-43C1-B9E4-68E72A23B7D3}" presName="aSpace" presStyleCnt="0"/>
      <dgm:spPr/>
    </dgm:pt>
    <dgm:pt modelId="{F8146C27-2D39-4377-8FAD-ACD887C97792}" type="pres">
      <dgm:prSet presAssocID="{AD048247-B95D-4BDE-968C-8380832DB9F1}" presName="aNode" presStyleLbl="fgAcc1" presStyleIdx="2" presStyleCnt="10" custScaleX="149634" custScaleY="178605" custLinFactY="182001" custLinFactNeighborX="-816" custLinFactNeighborY="200000">
        <dgm:presLayoutVars>
          <dgm:bulletEnabled val="1"/>
        </dgm:presLayoutVars>
      </dgm:prSet>
      <dgm:spPr>
        <a:prstGeom prst="flowChartAlternateProcess">
          <a:avLst/>
        </a:prstGeom>
      </dgm:spPr>
    </dgm:pt>
    <dgm:pt modelId="{732C8670-1EAE-408E-BD2E-311B05619124}" type="pres">
      <dgm:prSet presAssocID="{AD048247-B95D-4BDE-968C-8380832DB9F1}" presName="aSpace" presStyleCnt="0"/>
      <dgm:spPr/>
    </dgm:pt>
    <dgm:pt modelId="{8BE442FE-EEC9-4979-8F32-985FD3ACAFAE}" type="pres">
      <dgm:prSet presAssocID="{A0E218CD-5EE3-4641-9414-AAB9C4A88ACB}" presName="aNode" presStyleLbl="fgAcc1" presStyleIdx="3" presStyleCnt="10" custScaleX="149634" custScaleY="178605" custLinFactY="183478" custLinFactNeighborX="-816" custLinFactNeighborY="200000">
        <dgm:presLayoutVars>
          <dgm:bulletEnabled val="1"/>
        </dgm:presLayoutVars>
      </dgm:prSet>
      <dgm:spPr>
        <a:prstGeom prst="flowChartAlternateProcess">
          <a:avLst/>
        </a:prstGeom>
      </dgm:spPr>
    </dgm:pt>
    <dgm:pt modelId="{6B9C8BDC-4233-4577-8958-488154EF4669}" type="pres">
      <dgm:prSet presAssocID="{A0E218CD-5EE3-4641-9414-AAB9C4A88ACB}" presName="aSpace" presStyleCnt="0"/>
      <dgm:spPr/>
    </dgm:pt>
    <dgm:pt modelId="{516E9B68-42FC-4583-84B9-1D992EDEE302}" type="pres">
      <dgm:prSet presAssocID="{B00F1C7C-AF37-4D3D-934F-7069BC4D927E}" presName="aNode" presStyleLbl="fgAcc1" presStyleIdx="4" presStyleCnt="10" custScaleX="149634" custScaleY="178605" custLinFactY="184956" custLinFactNeighborX="-816" custLinFactNeighborY="200000">
        <dgm:presLayoutVars>
          <dgm:bulletEnabled val="1"/>
        </dgm:presLayoutVars>
      </dgm:prSet>
      <dgm:spPr>
        <a:prstGeom prst="flowChartAlternateProcess">
          <a:avLst/>
        </a:prstGeom>
      </dgm:spPr>
    </dgm:pt>
    <dgm:pt modelId="{C4F09F47-06F5-4D1C-98DE-15C8C05E5882}" type="pres">
      <dgm:prSet presAssocID="{B00F1C7C-AF37-4D3D-934F-7069BC4D927E}" presName="aSpace" presStyleCnt="0"/>
      <dgm:spPr/>
    </dgm:pt>
    <dgm:pt modelId="{F8A15C3D-0513-4E7A-A18E-03F9675F9C2F}" type="pres">
      <dgm:prSet presAssocID="{0BB48865-5389-4539-90CF-491FA2F430DD}" presName="aNode" presStyleLbl="fgAcc1" presStyleIdx="5" presStyleCnt="10" custScaleX="149634" custScaleY="178605" custLinFactY="186433" custLinFactNeighborX="-816" custLinFactNeighborY="200000">
        <dgm:presLayoutVars>
          <dgm:bulletEnabled val="1"/>
        </dgm:presLayoutVars>
      </dgm:prSet>
      <dgm:spPr>
        <a:prstGeom prst="flowChartAlternateProcess">
          <a:avLst/>
        </a:prstGeom>
      </dgm:spPr>
    </dgm:pt>
    <dgm:pt modelId="{CA7BC0BB-4F47-4DD5-86B6-0F7AF994ED8E}" type="pres">
      <dgm:prSet presAssocID="{0BB48865-5389-4539-90CF-491FA2F430DD}" presName="aSpace" presStyleCnt="0"/>
      <dgm:spPr/>
    </dgm:pt>
    <dgm:pt modelId="{8CC87FAB-ADED-4E93-869D-6EB4712B9F61}" type="pres">
      <dgm:prSet presAssocID="{0565E016-CE8A-4959-9082-E4919269F2A0}" presName="aNode" presStyleLbl="fgAcc1" presStyleIdx="6" presStyleCnt="10" custScaleX="149634" custScaleY="178605" custLinFactY="-662502" custLinFactNeighborX="-1297" custLinFactNeighborY="-700000">
        <dgm:presLayoutVars>
          <dgm:bulletEnabled val="1"/>
        </dgm:presLayoutVars>
      </dgm:prSet>
      <dgm:spPr>
        <a:prstGeom prst="flowChartAlternateProcess">
          <a:avLst/>
        </a:prstGeom>
      </dgm:spPr>
    </dgm:pt>
    <dgm:pt modelId="{39B9E43A-ECBD-4ADA-8E98-F76E0F5B0310}" type="pres">
      <dgm:prSet presAssocID="{0565E016-CE8A-4959-9082-E4919269F2A0}" presName="aSpace" presStyleCnt="0"/>
      <dgm:spPr/>
    </dgm:pt>
    <dgm:pt modelId="{E59B41F6-AC66-4E12-AE81-419114EF2C92}" type="pres">
      <dgm:prSet presAssocID="{07356822-F75B-4CB6-A92C-961BCB44D6F2}" presName="aNode" presStyleLbl="fgAcc1" presStyleIdx="7" presStyleCnt="10" custScaleX="149634" custScaleY="178605" custLinFactY="9306" custLinFactNeighborX="-816" custLinFactNeighborY="100000">
        <dgm:presLayoutVars>
          <dgm:bulletEnabled val="1"/>
        </dgm:presLayoutVars>
      </dgm:prSet>
      <dgm:spPr>
        <a:prstGeom prst="flowChartAlternateProcess">
          <a:avLst/>
        </a:prstGeom>
      </dgm:spPr>
    </dgm:pt>
    <dgm:pt modelId="{DC49309A-4F61-468E-9875-9C6BB9540F2A}" type="pres">
      <dgm:prSet presAssocID="{07356822-F75B-4CB6-A92C-961BCB44D6F2}" presName="aSpace" presStyleCnt="0"/>
      <dgm:spPr/>
    </dgm:pt>
    <dgm:pt modelId="{C71133BF-0F13-46B9-8E9A-2D11E49CBFB9}" type="pres">
      <dgm:prSet presAssocID="{DC8FA206-C180-452D-8AD8-1965DB404C20}" presName="aNode" presStyleLbl="fgAcc1" presStyleIdx="8" presStyleCnt="10" custScaleX="149634" custScaleY="178605" custLinFactY="10783" custLinFactNeighborX="-816" custLinFactNeighborY="100000">
        <dgm:presLayoutVars>
          <dgm:bulletEnabled val="1"/>
        </dgm:presLayoutVars>
      </dgm:prSet>
      <dgm:spPr>
        <a:prstGeom prst="flowChartAlternateProcess">
          <a:avLst/>
        </a:prstGeom>
      </dgm:spPr>
    </dgm:pt>
    <dgm:pt modelId="{CEAD8E42-3B63-4A1D-8967-ED30B3777843}" type="pres">
      <dgm:prSet presAssocID="{DC8FA206-C180-452D-8AD8-1965DB404C20}" presName="aSpace" presStyleCnt="0"/>
      <dgm:spPr/>
    </dgm:pt>
    <dgm:pt modelId="{101236C2-9875-4A39-AD06-26E0F9438601}" type="pres">
      <dgm:prSet presAssocID="{4F3AFF84-FEAF-4BF3-A348-0740D747D462}" presName="aNode" presStyleLbl="fgAcc1" presStyleIdx="9" presStyleCnt="10" custScaleX="149634" custScaleY="178605" custLinFactY="12261" custLinFactNeighborX="-816" custLinFactNeighborY="100000">
        <dgm:presLayoutVars>
          <dgm:bulletEnabled val="1"/>
        </dgm:presLayoutVars>
      </dgm:prSet>
      <dgm:spPr>
        <a:prstGeom prst="flowChartAlternateProcess">
          <a:avLst/>
        </a:prstGeom>
      </dgm:spPr>
    </dgm:pt>
    <dgm:pt modelId="{7444AE8A-EAA9-4F09-A016-6059B7ACAAE2}" type="pres">
      <dgm:prSet presAssocID="{4F3AFF84-FEAF-4BF3-A348-0740D747D462}" presName="aSpace" presStyleCnt="0"/>
      <dgm:spPr/>
    </dgm:pt>
  </dgm:ptLst>
  <dgm:cxnLst>
    <dgm:cxn modelId="{5217690B-2A57-493B-A7D2-B1605CD013CD}" type="presOf" srcId="{D366917D-31A1-4C55-83E5-65F2DA0D56EE}" destId="{17608F5F-D990-4D95-8DAB-EB7CD6841AAE}" srcOrd="0" destOrd="0" presId="urn:microsoft.com/office/officeart/2005/8/layout/pyramid2"/>
    <dgm:cxn modelId="{F8511B1A-1B09-411A-81BC-EED631C83980}" srcId="{F604859C-EA57-42FC-9F9E-67C031322110}" destId="{DC8FA206-C180-452D-8AD8-1965DB404C20}" srcOrd="8" destOrd="0" parTransId="{407F4BC7-E4D6-41A0-828B-2C55EF4777ED}" sibTransId="{3048AC17-108D-4333-9544-E3A0D1F11E23}"/>
    <dgm:cxn modelId="{D1B01129-034B-45A6-86EB-FB18DA0CF50C}" type="presOf" srcId="{DC8FA206-C180-452D-8AD8-1965DB404C20}" destId="{C71133BF-0F13-46B9-8E9A-2D11E49CBFB9}" srcOrd="0" destOrd="0" presId="urn:microsoft.com/office/officeart/2005/8/layout/pyramid2"/>
    <dgm:cxn modelId="{B72D2639-59DD-40F6-92CF-B6BE9901E33B}" type="presOf" srcId="{B00F1C7C-AF37-4D3D-934F-7069BC4D927E}" destId="{516E9B68-42FC-4583-84B9-1D992EDEE302}" srcOrd="0" destOrd="0" presId="urn:microsoft.com/office/officeart/2005/8/layout/pyramid2"/>
    <dgm:cxn modelId="{37C7AF46-D215-4CFB-A8C8-080EB498DBE7}" srcId="{F604859C-EA57-42FC-9F9E-67C031322110}" destId="{4F3AFF84-FEAF-4BF3-A348-0740D747D462}" srcOrd="9" destOrd="0" parTransId="{D601544D-2BA2-4536-8F15-413593898C80}" sibTransId="{A343DAC5-CABE-45B3-88FB-4A1A7AC88458}"/>
    <dgm:cxn modelId="{13F0E56B-47BA-4013-BC9B-7A281DF4325C}" type="presOf" srcId="{A0E218CD-5EE3-4641-9414-AAB9C4A88ACB}" destId="{8BE442FE-EEC9-4979-8F32-985FD3ACAFAE}" srcOrd="0" destOrd="0" presId="urn:microsoft.com/office/officeart/2005/8/layout/pyramid2"/>
    <dgm:cxn modelId="{0D3FF26C-EFA7-42CC-BA94-447D2543B8B4}" srcId="{F604859C-EA57-42FC-9F9E-67C031322110}" destId="{A0E218CD-5EE3-4641-9414-AAB9C4A88ACB}" srcOrd="3" destOrd="0" parTransId="{E42589C2-3211-4986-A1C6-0201B572B256}" sibTransId="{716A613E-239F-4FD6-9D09-75A031BA9A1C}"/>
    <dgm:cxn modelId="{B543C176-9E7F-46C1-B2B7-376259672AC7}" type="presOf" srcId="{0BB48865-5389-4539-90CF-491FA2F430DD}" destId="{F8A15C3D-0513-4E7A-A18E-03F9675F9C2F}" srcOrd="0" destOrd="0" presId="urn:microsoft.com/office/officeart/2005/8/layout/pyramid2"/>
    <dgm:cxn modelId="{5039F856-BA3D-4119-8A29-26E02331FDEF}" srcId="{F604859C-EA57-42FC-9F9E-67C031322110}" destId="{AD6A7D85-5640-43C1-B9E4-68E72A23B7D3}" srcOrd="1" destOrd="0" parTransId="{C6AF4E0C-08DB-4C48-9067-0F9263E63C36}" sibTransId="{67CB9818-154A-413E-B9B1-1DADA1D5FCB2}"/>
    <dgm:cxn modelId="{20544358-5250-46B4-822E-131865C419AF}" srcId="{F604859C-EA57-42FC-9F9E-67C031322110}" destId="{07356822-F75B-4CB6-A92C-961BCB44D6F2}" srcOrd="7" destOrd="0" parTransId="{623A87BB-5CCA-44E9-8EF6-0AED50D97E5C}" sibTransId="{5BC53CDC-1BED-4C85-BA5F-17293FCD1A2A}"/>
    <dgm:cxn modelId="{5932CD78-F93C-45B6-9F9B-268FCC46458E}" srcId="{F604859C-EA57-42FC-9F9E-67C031322110}" destId="{B00F1C7C-AF37-4D3D-934F-7069BC4D927E}" srcOrd="4" destOrd="0" parTransId="{94A461E7-A9E2-478B-8F5F-8B382632195B}" sibTransId="{E240A8BF-1ED5-49A7-A53E-33FAB5BF259E}"/>
    <dgm:cxn modelId="{EC826E5A-0C11-4CFF-8F81-DBE00C3BFFA1}" srcId="{F604859C-EA57-42FC-9F9E-67C031322110}" destId="{0565E016-CE8A-4959-9082-E4919269F2A0}" srcOrd="6" destOrd="0" parTransId="{4FA77E07-146A-4905-B35E-662C148DB5C7}" sibTransId="{012EC359-514D-4107-976A-F52F3F194F15}"/>
    <dgm:cxn modelId="{6EFF0E87-CBEA-444A-B4AE-C617F1068D6D}" type="presOf" srcId="{4F3AFF84-FEAF-4BF3-A348-0740D747D462}" destId="{101236C2-9875-4A39-AD06-26E0F9438601}" srcOrd="0" destOrd="0" presId="urn:microsoft.com/office/officeart/2005/8/layout/pyramid2"/>
    <dgm:cxn modelId="{40813E96-2D7C-4310-ADF3-7B45B67D7D7A}" type="presOf" srcId="{AD6A7D85-5640-43C1-B9E4-68E72A23B7D3}" destId="{15C891DF-C4BD-4BC0-9060-03EBD7A8EF12}" srcOrd="0" destOrd="0" presId="urn:microsoft.com/office/officeart/2005/8/layout/pyramid2"/>
    <dgm:cxn modelId="{302A22A5-E391-4B08-BABD-EAD03315D0A5}" type="presOf" srcId="{0565E016-CE8A-4959-9082-E4919269F2A0}" destId="{8CC87FAB-ADED-4E93-869D-6EB4712B9F61}" srcOrd="0" destOrd="0" presId="urn:microsoft.com/office/officeart/2005/8/layout/pyramid2"/>
    <dgm:cxn modelId="{ABD709AE-6A8B-4FE9-828E-C9150873E4D7}" srcId="{F604859C-EA57-42FC-9F9E-67C031322110}" destId="{D366917D-31A1-4C55-83E5-65F2DA0D56EE}" srcOrd="0" destOrd="0" parTransId="{2D1AA1A6-BB53-42B3-8898-E9D8F931732A}" sibTransId="{96E45A2C-4559-473E-A174-4322E0ABB37A}"/>
    <dgm:cxn modelId="{A56DE4CB-D4A7-4F0B-9FF0-DA9CADC0A2EE}" type="presOf" srcId="{07356822-F75B-4CB6-A92C-961BCB44D6F2}" destId="{E59B41F6-AC66-4E12-AE81-419114EF2C92}" srcOrd="0" destOrd="0" presId="urn:microsoft.com/office/officeart/2005/8/layout/pyramid2"/>
    <dgm:cxn modelId="{CE7DC5E7-A83D-47A4-8572-BD03408DD47D}" srcId="{F604859C-EA57-42FC-9F9E-67C031322110}" destId="{0BB48865-5389-4539-90CF-491FA2F430DD}" srcOrd="5" destOrd="0" parTransId="{89F84CA3-5362-4947-BDE9-B7AC6E28E6D5}" sibTransId="{B7C47585-2EFC-4EAD-87C8-9A393B1CD8B2}"/>
    <dgm:cxn modelId="{277AC4EA-B685-47EF-8160-51DE8233AE40}" srcId="{F604859C-EA57-42FC-9F9E-67C031322110}" destId="{AD048247-B95D-4BDE-968C-8380832DB9F1}" srcOrd="2" destOrd="0" parTransId="{F00D13C0-EB24-44F1-8369-865D54EA6998}" sibTransId="{A70B5F9D-284D-4C6E-AFA1-BA5F9CE73BF2}"/>
    <dgm:cxn modelId="{0AB2ABF8-043B-46A4-943E-6EB2B9A5E77A}" type="presOf" srcId="{AD048247-B95D-4BDE-968C-8380832DB9F1}" destId="{F8146C27-2D39-4377-8FAD-ACD887C97792}" srcOrd="0" destOrd="0" presId="urn:microsoft.com/office/officeart/2005/8/layout/pyramid2"/>
    <dgm:cxn modelId="{531BDAFE-7C7B-438C-967D-F0C97027826F}" type="presOf" srcId="{F604859C-EA57-42FC-9F9E-67C031322110}" destId="{E41746C4-F81D-43FC-B48A-9FB351BB683C}" srcOrd="0" destOrd="0" presId="urn:microsoft.com/office/officeart/2005/8/layout/pyramid2"/>
    <dgm:cxn modelId="{83A4EC92-B58F-47B7-8E31-19019329B3DF}" type="presParOf" srcId="{E41746C4-F81D-43FC-B48A-9FB351BB683C}" destId="{BCD73C89-CFD2-48EA-BC38-6129DE7C7051}" srcOrd="0" destOrd="0" presId="urn:microsoft.com/office/officeart/2005/8/layout/pyramid2"/>
    <dgm:cxn modelId="{8B85E137-47A1-4E4E-B1A7-064CF2BB9B22}" type="presParOf" srcId="{E41746C4-F81D-43FC-B48A-9FB351BB683C}" destId="{71A70DC3-6EA7-4815-ADA5-6BE51BC4F297}" srcOrd="1" destOrd="0" presId="urn:microsoft.com/office/officeart/2005/8/layout/pyramid2"/>
    <dgm:cxn modelId="{AA982104-530C-45C5-BEB8-82258CABD5D9}" type="presParOf" srcId="{71A70DC3-6EA7-4815-ADA5-6BE51BC4F297}" destId="{17608F5F-D990-4D95-8DAB-EB7CD6841AAE}" srcOrd="0" destOrd="0" presId="urn:microsoft.com/office/officeart/2005/8/layout/pyramid2"/>
    <dgm:cxn modelId="{48C5B6F9-4B6B-4497-AB61-92CE00702B97}" type="presParOf" srcId="{71A70DC3-6EA7-4815-ADA5-6BE51BC4F297}" destId="{FA1563B4-451A-4A10-BB53-C26BC14E5B5A}" srcOrd="1" destOrd="0" presId="urn:microsoft.com/office/officeart/2005/8/layout/pyramid2"/>
    <dgm:cxn modelId="{BD90420F-6CB3-4BB4-8A52-6A07200924B6}" type="presParOf" srcId="{71A70DC3-6EA7-4815-ADA5-6BE51BC4F297}" destId="{15C891DF-C4BD-4BC0-9060-03EBD7A8EF12}" srcOrd="2" destOrd="0" presId="urn:microsoft.com/office/officeart/2005/8/layout/pyramid2"/>
    <dgm:cxn modelId="{934DE147-9CFC-4862-921C-1ACCE4F89026}" type="presParOf" srcId="{71A70DC3-6EA7-4815-ADA5-6BE51BC4F297}" destId="{BD2C285A-EAB6-4D9F-AE87-2FEE8C04F10A}" srcOrd="3" destOrd="0" presId="urn:microsoft.com/office/officeart/2005/8/layout/pyramid2"/>
    <dgm:cxn modelId="{51F7EB67-A340-4763-93F2-6054480FAB75}" type="presParOf" srcId="{71A70DC3-6EA7-4815-ADA5-6BE51BC4F297}" destId="{F8146C27-2D39-4377-8FAD-ACD887C97792}" srcOrd="4" destOrd="0" presId="urn:microsoft.com/office/officeart/2005/8/layout/pyramid2"/>
    <dgm:cxn modelId="{250B25F4-3DDB-4B04-80B1-CE4ADF7F684D}" type="presParOf" srcId="{71A70DC3-6EA7-4815-ADA5-6BE51BC4F297}" destId="{732C8670-1EAE-408E-BD2E-311B05619124}" srcOrd="5" destOrd="0" presId="urn:microsoft.com/office/officeart/2005/8/layout/pyramid2"/>
    <dgm:cxn modelId="{80C4299C-9E4B-4C60-BFB6-D3C41B64AFAB}" type="presParOf" srcId="{71A70DC3-6EA7-4815-ADA5-6BE51BC4F297}" destId="{8BE442FE-EEC9-4979-8F32-985FD3ACAFAE}" srcOrd="6" destOrd="0" presId="urn:microsoft.com/office/officeart/2005/8/layout/pyramid2"/>
    <dgm:cxn modelId="{6BA201E9-2BBA-4853-9BBD-2E80A23005A9}" type="presParOf" srcId="{71A70DC3-6EA7-4815-ADA5-6BE51BC4F297}" destId="{6B9C8BDC-4233-4577-8958-488154EF4669}" srcOrd="7" destOrd="0" presId="urn:microsoft.com/office/officeart/2005/8/layout/pyramid2"/>
    <dgm:cxn modelId="{A9E806EF-0A62-48C7-9B26-6DA7DE02C2FC}" type="presParOf" srcId="{71A70DC3-6EA7-4815-ADA5-6BE51BC4F297}" destId="{516E9B68-42FC-4583-84B9-1D992EDEE302}" srcOrd="8" destOrd="0" presId="urn:microsoft.com/office/officeart/2005/8/layout/pyramid2"/>
    <dgm:cxn modelId="{AC8DA454-BC2B-4CD6-86C2-EC7B29D16FC5}" type="presParOf" srcId="{71A70DC3-6EA7-4815-ADA5-6BE51BC4F297}" destId="{C4F09F47-06F5-4D1C-98DE-15C8C05E5882}" srcOrd="9" destOrd="0" presId="urn:microsoft.com/office/officeart/2005/8/layout/pyramid2"/>
    <dgm:cxn modelId="{6AC7CC15-99C8-4EE9-92AB-6627055C7D5A}" type="presParOf" srcId="{71A70DC3-6EA7-4815-ADA5-6BE51BC4F297}" destId="{F8A15C3D-0513-4E7A-A18E-03F9675F9C2F}" srcOrd="10" destOrd="0" presId="urn:microsoft.com/office/officeart/2005/8/layout/pyramid2"/>
    <dgm:cxn modelId="{DBDC6D45-05BD-41B4-8963-654E78E251F9}" type="presParOf" srcId="{71A70DC3-6EA7-4815-ADA5-6BE51BC4F297}" destId="{CA7BC0BB-4F47-4DD5-86B6-0F7AF994ED8E}" srcOrd="11" destOrd="0" presId="urn:microsoft.com/office/officeart/2005/8/layout/pyramid2"/>
    <dgm:cxn modelId="{1140FF98-2C63-4EF7-ABB1-B0CB5F5811C8}" type="presParOf" srcId="{71A70DC3-6EA7-4815-ADA5-6BE51BC4F297}" destId="{8CC87FAB-ADED-4E93-869D-6EB4712B9F61}" srcOrd="12" destOrd="0" presId="urn:microsoft.com/office/officeart/2005/8/layout/pyramid2"/>
    <dgm:cxn modelId="{D8C7C8AB-D2D9-4218-9870-ACF28A93BCA9}" type="presParOf" srcId="{71A70DC3-6EA7-4815-ADA5-6BE51BC4F297}" destId="{39B9E43A-ECBD-4ADA-8E98-F76E0F5B0310}" srcOrd="13" destOrd="0" presId="urn:microsoft.com/office/officeart/2005/8/layout/pyramid2"/>
    <dgm:cxn modelId="{2EFC89F1-E458-4D16-A951-1F3F4F65EB2A}" type="presParOf" srcId="{71A70DC3-6EA7-4815-ADA5-6BE51BC4F297}" destId="{E59B41F6-AC66-4E12-AE81-419114EF2C92}" srcOrd="14" destOrd="0" presId="urn:microsoft.com/office/officeart/2005/8/layout/pyramid2"/>
    <dgm:cxn modelId="{D24CC939-EEF5-462A-A606-B2EA015B77E1}" type="presParOf" srcId="{71A70DC3-6EA7-4815-ADA5-6BE51BC4F297}" destId="{DC49309A-4F61-468E-9875-9C6BB9540F2A}" srcOrd="15" destOrd="0" presId="urn:microsoft.com/office/officeart/2005/8/layout/pyramid2"/>
    <dgm:cxn modelId="{E75BCF9A-8BA9-426E-91FB-4C13E656B7EF}" type="presParOf" srcId="{71A70DC3-6EA7-4815-ADA5-6BE51BC4F297}" destId="{C71133BF-0F13-46B9-8E9A-2D11E49CBFB9}" srcOrd="16" destOrd="0" presId="urn:microsoft.com/office/officeart/2005/8/layout/pyramid2"/>
    <dgm:cxn modelId="{4CE70697-7E21-4623-B1F8-C7FD4DD5953E}" type="presParOf" srcId="{71A70DC3-6EA7-4815-ADA5-6BE51BC4F297}" destId="{CEAD8E42-3B63-4A1D-8967-ED30B3777843}" srcOrd="17" destOrd="0" presId="urn:microsoft.com/office/officeart/2005/8/layout/pyramid2"/>
    <dgm:cxn modelId="{59032CA4-C5E3-47BD-975A-8A766344D0BE}" type="presParOf" srcId="{71A70DC3-6EA7-4815-ADA5-6BE51BC4F297}" destId="{101236C2-9875-4A39-AD06-26E0F9438601}" srcOrd="18" destOrd="0" presId="urn:microsoft.com/office/officeart/2005/8/layout/pyramid2"/>
    <dgm:cxn modelId="{A9A97E1B-F1C8-4983-B46C-93DA1168DD19}" type="presParOf" srcId="{71A70DC3-6EA7-4815-ADA5-6BE51BC4F297}" destId="{7444AE8A-EAA9-4F09-A016-6059B7ACAAE2}" srcOrd="19" destOrd="0" presId="urn:microsoft.com/office/officeart/2005/8/layout/pyramid2"/>
  </dgm:cxnLst>
  <dgm:bg>
    <a:noFill/>
  </dgm:bg>
  <dgm:whole>
    <a:ln>
      <a:gradFill flip="none" rotWithShape="1">
        <a:gsLst>
          <a:gs pos="0">
            <a:srgbClr val="000000"/>
          </a:gs>
          <a:gs pos="39999">
            <a:srgbClr val="0A128C"/>
          </a:gs>
          <a:gs pos="70000">
            <a:srgbClr val="181CC7"/>
          </a:gs>
          <a:gs pos="88000">
            <a:srgbClr val="7005D4"/>
          </a:gs>
          <a:gs pos="100000">
            <a:srgbClr val="8C3D91"/>
          </a:gs>
        </a:gsLst>
        <a:lin ang="2700000" scaled="0"/>
        <a:tileRect/>
      </a:grad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D5D508-3C85-4B76-8EBD-E46EECCF9B0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A066A31-2CB7-4666-A165-282465275148}">
      <dgm:prSet/>
      <dgm:spPr>
        <a:solidFill>
          <a:srgbClr val="6600FF"/>
        </a:solidFill>
      </dgm:spPr>
      <dgm:t>
        <a:bodyPr/>
        <a:lstStyle/>
        <a:p>
          <a:pPr algn="ctr" rtl="0"/>
          <a:r>
            <a:rPr lang="en-US" b="1" baseline="0" dirty="0">
              <a:solidFill>
                <a:srgbClr val="FFFF00"/>
              </a:solidFill>
              <a:hlinkClick xmlns:r="http://schemas.openxmlformats.org/officeDocument/2006/relationships" r:id="rId1" action="ppaction://hlinksldjump"/>
            </a:rPr>
            <a:t>Tube Sheets, Disc </a:t>
          </a:r>
          <a:endParaRPr lang="en-US" b="1" baseline="0" dirty="0">
            <a:solidFill>
              <a:srgbClr val="FFFF00"/>
            </a:solidFill>
          </a:endParaRPr>
        </a:p>
      </dgm:t>
    </dgm:pt>
    <dgm:pt modelId="{A6B3530D-7477-4109-B6CA-5266C636462D}" type="parTrans" cxnId="{0790E245-BED9-4C34-9560-5E4D5D8ED1AA}">
      <dgm:prSet/>
      <dgm:spPr/>
      <dgm:t>
        <a:bodyPr/>
        <a:lstStyle/>
        <a:p>
          <a:endParaRPr lang="en-US"/>
        </a:p>
      </dgm:t>
    </dgm:pt>
    <dgm:pt modelId="{5C9BE9B0-0EA1-4A71-9269-D187E989D6D6}" type="sibTrans" cxnId="{0790E245-BED9-4C34-9560-5E4D5D8ED1AA}">
      <dgm:prSet/>
      <dgm:spPr/>
      <dgm:t>
        <a:bodyPr/>
        <a:lstStyle/>
        <a:p>
          <a:endParaRPr lang="en-US"/>
        </a:p>
      </dgm:t>
    </dgm:pt>
    <dgm:pt modelId="{A89DC013-98A8-4EDD-AFFD-9E4F8B952BEE}">
      <dgm:prSet/>
      <dgm:spPr>
        <a:solidFill>
          <a:srgbClr val="6600FF"/>
        </a:solidFill>
      </dgm:spPr>
      <dgm:t>
        <a:bodyPr/>
        <a:lstStyle/>
        <a:p>
          <a:pPr algn="ctr" rtl="0"/>
          <a:r>
            <a:rPr lang="en-US" b="1" baseline="0" dirty="0">
              <a:solidFill>
                <a:srgbClr val="FFFF00"/>
              </a:solidFill>
              <a:hlinkClick xmlns:r="http://schemas.openxmlformats.org/officeDocument/2006/relationships" r:id="rId2" action="ppaction://hlinksldjump"/>
            </a:rPr>
            <a:t>Forged Vessel Components</a:t>
          </a:r>
          <a:endParaRPr lang="en-US" b="1" baseline="0" dirty="0">
            <a:solidFill>
              <a:srgbClr val="FFFF00"/>
            </a:solidFill>
          </a:endParaRPr>
        </a:p>
      </dgm:t>
    </dgm:pt>
    <dgm:pt modelId="{86C12193-065D-4816-98CC-D456A5AE272D}" type="parTrans" cxnId="{943D970A-3413-4299-B44F-1250E9BD0BFB}">
      <dgm:prSet/>
      <dgm:spPr/>
      <dgm:t>
        <a:bodyPr/>
        <a:lstStyle/>
        <a:p>
          <a:endParaRPr lang="en-US"/>
        </a:p>
      </dgm:t>
    </dgm:pt>
    <dgm:pt modelId="{06F0BED8-498A-4941-99F0-392C37C2DD9A}" type="sibTrans" cxnId="{943D970A-3413-4299-B44F-1250E9BD0BFB}">
      <dgm:prSet/>
      <dgm:spPr/>
      <dgm:t>
        <a:bodyPr/>
        <a:lstStyle/>
        <a:p>
          <a:endParaRPr lang="en-US"/>
        </a:p>
      </dgm:t>
    </dgm:pt>
    <dgm:pt modelId="{B33E4931-562E-44E1-8839-3AA6D456539E}">
      <dgm:prSet/>
      <dgm:spPr>
        <a:solidFill>
          <a:srgbClr val="6600FF"/>
        </a:solidFill>
      </dgm:spPr>
      <dgm:t>
        <a:bodyPr/>
        <a:lstStyle/>
        <a:p>
          <a:pPr algn="ctr" rtl="0"/>
          <a:r>
            <a:rPr lang="en-US" b="1" baseline="0" dirty="0">
              <a:solidFill>
                <a:srgbClr val="FFFF00"/>
              </a:solidFill>
              <a:hlinkClick xmlns:r="http://schemas.openxmlformats.org/officeDocument/2006/relationships" r:id="rId3" action="ppaction://hlinksldjump"/>
            </a:rPr>
            <a:t>Forged/Rolled Rings</a:t>
          </a:r>
          <a:endParaRPr lang="en-US" b="1" baseline="0" dirty="0">
            <a:solidFill>
              <a:srgbClr val="FFFF00"/>
            </a:solidFill>
          </a:endParaRPr>
        </a:p>
      </dgm:t>
    </dgm:pt>
    <dgm:pt modelId="{6D1C1FB9-6BCB-4D71-92A4-2860332CBB99}" type="parTrans" cxnId="{57DACE78-665E-4894-9F1A-7F9A338493FD}">
      <dgm:prSet/>
      <dgm:spPr/>
      <dgm:t>
        <a:bodyPr/>
        <a:lstStyle/>
        <a:p>
          <a:endParaRPr lang="en-US"/>
        </a:p>
      </dgm:t>
    </dgm:pt>
    <dgm:pt modelId="{D0EC346A-B5E1-4E1C-BB3F-D42C78C15672}" type="sibTrans" cxnId="{57DACE78-665E-4894-9F1A-7F9A338493FD}">
      <dgm:prSet/>
      <dgm:spPr/>
      <dgm:t>
        <a:bodyPr/>
        <a:lstStyle/>
        <a:p>
          <a:endParaRPr lang="en-US"/>
        </a:p>
      </dgm:t>
    </dgm:pt>
    <dgm:pt modelId="{8C53396D-A8FC-483E-ABF9-C3F9371C66FD}">
      <dgm:prSet/>
      <dgm:spPr>
        <a:solidFill>
          <a:srgbClr val="6600FF"/>
        </a:solidFill>
      </dgm:spPr>
      <dgm:t>
        <a:bodyPr/>
        <a:lstStyle/>
        <a:p>
          <a:pPr algn="ctr" rtl="0"/>
          <a:r>
            <a:rPr lang="en-US" b="1" baseline="0" dirty="0">
              <a:solidFill>
                <a:srgbClr val="2A07A9"/>
              </a:solidFill>
              <a:hlinkClick xmlns:r="http://schemas.openxmlformats.org/officeDocument/2006/relationships" r:id="rId4" action="ppaction://hlinksldjump"/>
            </a:rPr>
            <a:t>Hollow Forging</a:t>
          </a:r>
          <a:endParaRPr lang="en-US" b="1" baseline="0" dirty="0">
            <a:solidFill>
              <a:srgbClr val="2A07A9"/>
            </a:solidFill>
          </a:endParaRPr>
        </a:p>
      </dgm:t>
    </dgm:pt>
    <dgm:pt modelId="{C73ED56E-07D9-4BD0-807D-E06B2C9D61D2}" type="parTrans" cxnId="{79C2B113-8ED1-4739-9C5A-A0E3365019B0}">
      <dgm:prSet/>
      <dgm:spPr/>
      <dgm:t>
        <a:bodyPr/>
        <a:lstStyle/>
        <a:p>
          <a:endParaRPr lang="en-US"/>
        </a:p>
      </dgm:t>
    </dgm:pt>
    <dgm:pt modelId="{A7A8AA7A-BB03-46E0-93D3-5B1C00D628F4}" type="sibTrans" cxnId="{79C2B113-8ED1-4739-9C5A-A0E3365019B0}">
      <dgm:prSet/>
      <dgm:spPr/>
      <dgm:t>
        <a:bodyPr/>
        <a:lstStyle/>
        <a:p>
          <a:endParaRPr lang="en-US"/>
        </a:p>
      </dgm:t>
    </dgm:pt>
    <dgm:pt modelId="{F469C2B6-C70F-4C79-9825-336073025587}">
      <dgm:prSet/>
      <dgm:spPr>
        <a:solidFill>
          <a:srgbClr val="6600FF"/>
        </a:solidFill>
      </dgm:spPr>
      <dgm:t>
        <a:bodyPr/>
        <a:lstStyle/>
        <a:p>
          <a:pPr algn="ctr" rtl="0"/>
          <a:r>
            <a:rPr lang="en-IN" b="1" dirty="0">
              <a:solidFill>
                <a:srgbClr val="2A07A9"/>
              </a:solidFill>
              <a:hlinkClick xmlns:r="http://schemas.openxmlformats.org/officeDocument/2006/relationships" r:id="rId5" action="ppaction://hlinksldjump"/>
            </a:rPr>
            <a:t>Forged Shaft</a:t>
          </a:r>
          <a:endParaRPr lang="en-US" b="1" dirty="0">
            <a:solidFill>
              <a:srgbClr val="2A07A9"/>
            </a:solidFill>
          </a:endParaRPr>
        </a:p>
      </dgm:t>
    </dgm:pt>
    <dgm:pt modelId="{E5EC2E43-1584-4BB1-BBBA-04CFBBA15B85}" type="parTrans" cxnId="{769F417B-CE35-4EBC-882E-A157575B2DA4}">
      <dgm:prSet/>
      <dgm:spPr/>
      <dgm:t>
        <a:bodyPr/>
        <a:lstStyle/>
        <a:p>
          <a:endParaRPr lang="en-US"/>
        </a:p>
      </dgm:t>
    </dgm:pt>
    <dgm:pt modelId="{3AF6AB0B-9E22-4211-8D06-CA634BBE5780}" type="sibTrans" cxnId="{769F417B-CE35-4EBC-882E-A157575B2DA4}">
      <dgm:prSet/>
      <dgm:spPr/>
      <dgm:t>
        <a:bodyPr/>
        <a:lstStyle/>
        <a:p>
          <a:endParaRPr lang="en-US"/>
        </a:p>
      </dgm:t>
    </dgm:pt>
    <dgm:pt modelId="{4ED6691A-E1AF-457D-9079-C5294B88C7A0}">
      <dgm:prSet/>
      <dgm:spPr>
        <a:solidFill>
          <a:srgbClr val="6600FF"/>
        </a:solidFill>
      </dgm:spPr>
      <dgm:t>
        <a:bodyPr/>
        <a:lstStyle/>
        <a:p>
          <a:pPr algn="ctr" rtl="0"/>
          <a:r>
            <a:rPr lang="en-US" b="1" dirty="0">
              <a:solidFill>
                <a:srgbClr val="2A07A9"/>
              </a:solidFill>
              <a:hlinkClick xmlns:r="http://schemas.openxmlformats.org/officeDocument/2006/relationships" r:id="rId6" action="ppaction://hlinksldjump"/>
            </a:rPr>
            <a:t>Customized Forgings</a:t>
          </a:r>
          <a:endParaRPr lang="en-US" b="1" dirty="0">
            <a:solidFill>
              <a:srgbClr val="2A07A9"/>
            </a:solidFill>
          </a:endParaRPr>
        </a:p>
      </dgm:t>
    </dgm:pt>
    <dgm:pt modelId="{BCA77084-1DC7-47AE-9CFC-1F68431BC135}" type="parTrans" cxnId="{AC017D80-F372-4FDA-AC12-0F82272F2C09}">
      <dgm:prSet/>
      <dgm:spPr/>
      <dgm:t>
        <a:bodyPr/>
        <a:lstStyle/>
        <a:p>
          <a:endParaRPr lang="en-US"/>
        </a:p>
      </dgm:t>
    </dgm:pt>
    <dgm:pt modelId="{DF90DC1A-74C4-479A-A8FD-5D257BC5601F}" type="sibTrans" cxnId="{AC017D80-F372-4FDA-AC12-0F82272F2C09}">
      <dgm:prSet/>
      <dgm:spPr/>
      <dgm:t>
        <a:bodyPr/>
        <a:lstStyle/>
        <a:p>
          <a:endParaRPr lang="en-US"/>
        </a:p>
      </dgm:t>
    </dgm:pt>
    <dgm:pt modelId="{1C1E67E1-B5C8-4475-9F18-63A1EADB6670}">
      <dgm:prSet/>
      <dgm:spPr>
        <a:solidFill>
          <a:srgbClr val="6600FF"/>
        </a:solidFill>
      </dgm:spPr>
      <dgm:t>
        <a:bodyPr/>
        <a:lstStyle/>
        <a:p>
          <a:pPr algn="ctr" rtl="0"/>
          <a:r>
            <a:rPr lang="en-US" b="1" dirty="0">
              <a:solidFill>
                <a:srgbClr val="2A07A9"/>
              </a:solidFill>
              <a:hlinkClick xmlns:r="http://schemas.openxmlformats.org/officeDocument/2006/relationships" r:id="rId7" action="ppaction://hlinksldjump"/>
            </a:rPr>
            <a:t>Crankshaft &amp; other Forgings</a:t>
          </a:r>
          <a:endParaRPr lang="en-US" b="1" dirty="0">
            <a:solidFill>
              <a:srgbClr val="2A07A9"/>
            </a:solidFill>
          </a:endParaRPr>
        </a:p>
      </dgm:t>
    </dgm:pt>
    <dgm:pt modelId="{60624218-7DDA-47F0-8A48-2023CCDE68A0}" type="parTrans" cxnId="{8692A8DE-F676-42D9-ABAF-AC1708F0F4F6}">
      <dgm:prSet/>
      <dgm:spPr/>
      <dgm:t>
        <a:bodyPr/>
        <a:lstStyle/>
        <a:p>
          <a:endParaRPr lang="en-US"/>
        </a:p>
      </dgm:t>
    </dgm:pt>
    <dgm:pt modelId="{740D6193-F972-48C6-B281-667520191AB7}" type="sibTrans" cxnId="{8692A8DE-F676-42D9-ABAF-AC1708F0F4F6}">
      <dgm:prSet/>
      <dgm:spPr/>
      <dgm:t>
        <a:bodyPr/>
        <a:lstStyle/>
        <a:p>
          <a:endParaRPr lang="en-US"/>
        </a:p>
      </dgm:t>
    </dgm:pt>
    <dgm:pt modelId="{A1EAAB13-48EF-4BD0-B72E-6436057850A7}">
      <dgm:prSet/>
      <dgm:spPr>
        <a:solidFill>
          <a:srgbClr val="6600FF"/>
        </a:solidFill>
      </dgm:spPr>
      <dgm:t>
        <a:bodyPr/>
        <a:lstStyle/>
        <a:p>
          <a:pPr algn="ctr" rtl="0"/>
          <a:r>
            <a:rPr lang="en-US" b="1" dirty="0">
              <a:solidFill>
                <a:srgbClr val="2A07A9"/>
              </a:solidFill>
              <a:hlinkClick xmlns:r="http://schemas.openxmlformats.org/officeDocument/2006/relationships" r:id="rId8" action="ppaction://hlinksldjump"/>
            </a:rPr>
            <a:t>Pipeline Forged Flanges</a:t>
          </a:r>
          <a:endParaRPr lang="en-US" b="1" dirty="0">
            <a:solidFill>
              <a:srgbClr val="2A07A9"/>
            </a:solidFill>
          </a:endParaRPr>
        </a:p>
      </dgm:t>
    </dgm:pt>
    <dgm:pt modelId="{BB6D9784-CC8B-4908-94EE-DD17D8B1AD87}" type="parTrans" cxnId="{864A4A3A-2362-4D60-B77B-8951C65D9495}">
      <dgm:prSet/>
      <dgm:spPr/>
      <dgm:t>
        <a:bodyPr/>
        <a:lstStyle/>
        <a:p>
          <a:endParaRPr lang="en-US"/>
        </a:p>
      </dgm:t>
    </dgm:pt>
    <dgm:pt modelId="{12BA2024-DB7F-4756-973E-415EB138743C}" type="sibTrans" cxnId="{864A4A3A-2362-4D60-B77B-8951C65D9495}">
      <dgm:prSet/>
      <dgm:spPr/>
      <dgm:t>
        <a:bodyPr/>
        <a:lstStyle/>
        <a:p>
          <a:endParaRPr lang="en-US"/>
        </a:p>
      </dgm:t>
    </dgm:pt>
    <dgm:pt modelId="{30B7D93B-9C54-4C74-ADDA-3F295BED6A14}" type="pres">
      <dgm:prSet presAssocID="{29D5D508-3C85-4B76-8EBD-E46EECCF9B02}" presName="linear" presStyleCnt="0">
        <dgm:presLayoutVars>
          <dgm:animLvl val="lvl"/>
          <dgm:resizeHandles val="exact"/>
        </dgm:presLayoutVars>
      </dgm:prSet>
      <dgm:spPr/>
    </dgm:pt>
    <dgm:pt modelId="{E38A4777-FC52-4C67-B697-FCDAD76E3448}" type="pres">
      <dgm:prSet presAssocID="{FA066A31-2CB7-4666-A165-282465275148}" presName="parentText" presStyleLbl="node1" presStyleIdx="0" presStyleCnt="8">
        <dgm:presLayoutVars>
          <dgm:chMax val="0"/>
          <dgm:bulletEnabled val="1"/>
        </dgm:presLayoutVars>
      </dgm:prSet>
      <dgm:spPr/>
    </dgm:pt>
    <dgm:pt modelId="{63389657-9DCF-48AF-8A20-2D3CBF598FA9}" type="pres">
      <dgm:prSet presAssocID="{5C9BE9B0-0EA1-4A71-9269-D187E989D6D6}" presName="spacer" presStyleCnt="0"/>
      <dgm:spPr/>
    </dgm:pt>
    <dgm:pt modelId="{68260174-0F6B-434B-9401-2A6B67D4764B}" type="pres">
      <dgm:prSet presAssocID="{A89DC013-98A8-4EDD-AFFD-9E4F8B952BEE}" presName="parentText" presStyleLbl="node1" presStyleIdx="1" presStyleCnt="8">
        <dgm:presLayoutVars>
          <dgm:chMax val="0"/>
          <dgm:bulletEnabled val="1"/>
        </dgm:presLayoutVars>
      </dgm:prSet>
      <dgm:spPr/>
    </dgm:pt>
    <dgm:pt modelId="{016B6BB8-57C4-4DA9-85D1-05D811811A8F}" type="pres">
      <dgm:prSet presAssocID="{06F0BED8-498A-4941-99F0-392C37C2DD9A}" presName="spacer" presStyleCnt="0"/>
      <dgm:spPr/>
    </dgm:pt>
    <dgm:pt modelId="{6D208F74-6C3C-4234-A3A9-ED8CAB0F8CE1}" type="pres">
      <dgm:prSet presAssocID="{B33E4931-562E-44E1-8839-3AA6D456539E}" presName="parentText" presStyleLbl="node1" presStyleIdx="2" presStyleCnt="8">
        <dgm:presLayoutVars>
          <dgm:chMax val="0"/>
          <dgm:bulletEnabled val="1"/>
        </dgm:presLayoutVars>
      </dgm:prSet>
      <dgm:spPr/>
    </dgm:pt>
    <dgm:pt modelId="{866D3805-B5D4-4711-9487-0DCF6EC4E3E1}" type="pres">
      <dgm:prSet presAssocID="{D0EC346A-B5E1-4E1C-BB3F-D42C78C15672}" presName="spacer" presStyleCnt="0"/>
      <dgm:spPr/>
    </dgm:pt>
    <dgm:pt modelId="{26D51F34-12E0-460C-B851-F5486262400D}" type="pres">
      <dgm:prSet presAssocID="{8C53396D-A8FC-483E-ABF9-C3F9371C66FD}" presName="parentText" presStyleLbl="node1" presStyleIdx="3" presStyleCnt="8">
        <dgm:presLayoutVars>
          <dgm:chMax val="0"/>
          <dgm:bulletEnabled val="1"/>
        </dgm:presLayoutVars>
      </dgm:prSet>
      <dgm:spPr/>
    </dgm:pt>
    <dgm:pt modelId="{2EE1F815-B826-4959-AA28-83857F718331}" type="pres">
      <dgm:prSet presAssocID="{A7A8AA7A-BB03-46E0-93D3-5B1C00D628F4}" presName="spacer" presStyleCnt="0"/>
      <dgm:spPr/>
    </dgm:pt>
    <dgm:pt modelId="{86418E58-3D55-4093-B18E-AB53773AE47E}" type="pres">
      <dgm:prSet presAssocID="{F469C2B6-C70F-4C79-9825-336073025587}" presName="parentText" presStyleLbl="node1" presStyleIdx="4" presStyleCnt="8">
        <dgm:presLayoutVars>
          <dgm:chMax val="0"/>
          <dgm:bulletEnabled val="1"/>
        </dgm:presLayoutVars>
      </dgm:prSet>
      <dgm:spPr/>
    </dgm:pt>
    <dgm:pt modelId="{3B218C6E-8A0F-4CF6-A24C-D94F5318DC5F}" type="pres">
      <dgm:prSet presAssocID="{3AF6AB0B-9E22-4211-8D06-CA634BBE5780}" presName="spacer" presStyleCnt="0"/>
      <dgm:spPr/>
    </dgm:pt>
    <dgm:pt modelId="{42CBD6B3-799B-4D42-99A5-BFCF5A39B62C}" type="pres">
      <dgm:prSet presAssocID="{4ED6691A-E1AF-457D-9079-C5294B88C7A0}" presName="parentText" presStyleLbl="node1" presStyleIdx="5" presStyleCnt="8">
        <dgm:presLayoutVars>
          <dgm:chMax val="0"/>
          <dgm:bulletEnabled val="1"/>
        </dgm:presLayoutVars>
      </dgm:prSet>
      <dgm:spPr/>
    </dgm:pt>
    <dgm:pt modelId="{837447EB-715C-4345-A0BA-D81A6AE41553}" type="pres">
      <dgm:prSet presAssocID="{DF90DC1A-74C4-479A-A8FD-5D257BC5601F}" presName="spacer" presStyleCnt="0"/>
      <dgm:spPr/>
    </dgm:pt>
    <dgm:pt modelId="{B6255EBD-4F1A-4448-837E-B333AF3A5779}" type="pres">
      <dgm:prSet presAssocID="{1C1E67E1-B5C8-4475-9F18-63A1EADB6670}" presName="parentText" presStyleLbl="node1" presStyleIdx="6" presStyleCnt="8">
        <dgm:presLayoutVars>
          <dgm:chMax val="0"/>
          <dgm:bulletEnabled val="1"/>
        </dgm:presLayoutVars>
      </dgm:prSet>
      <dgm:spPr/>
    </dgm:pt>
    <dgm:pt modelId="{33A01EF1-0928-4DF0-BF8F-CD61FA916EDE}" type="pres">
      <dgm:prSet presAssocID="{740D6193-F972-48C6-B281-667520191AB7}" presName="spacer" presStyleCnt="0"/>
      <dgm:spPr/>
    </dgm:pt>
    <dgm:pt modelId="{935C7F17-B2AB-45B1-918D-A57EF2A3DE2A}" type="pres">
      <dgm:prSet presAssocID="{A1EAAB13-48EF-4BD0-B72E-6436057850A7}" presName="parentText" presStyleLbl="node1" presStyleIdx="7" presStyleCnt="8">
        <dgm:presLayoutVars>
          <dgm:chMax val="0"/>
          <dgm:bulletEnabled val="1"/>
        </dgm:presLayoutVars>
      </dgm:prSet>
      <dgm:spPr/>
    </dgm:pt>
  </dgm:ptLst>
  <dgm:cxnLst>
    <dgm:cxn modelId="{943D970A-3413-4299-B44F-1250E9BD0BFB}" srcId="{29D5D508-3C85-4B76-8EBD-E46EECCF9B02}" destId="{A89DC013-98A8-4EDD-AFFD-9E4F8B952BEE}" srcOrd="1" destOrd="0" parTransId="{86C12193-065D-4816-98CC-D456A5AE272D}" sibTransId="{06F0BED8-498A-4941-99F0-392C37C2DD9A}"/>
    <dgm:cxn modelId="{79C2B113-8ED1-4739-9C5A-A0E3365019B0}" srcId="{29D5D508-3C85-4B76-8EBD-E46EECCF9B02}" destId="{8C53396D-A8FC-483E-ABF9-C3F9371C66FD}" srcOrd="3" destOrd="0" parTransId="{C73ED56E-07D9-4BD0-807D-E06B2C9D61D2}" sibTransId="{A7A8AA7A-BB03-46E0-93D3-5B1C00D628F4}"/>
    <dgm:cxn modelId="{C3C59C2B-6F5E-4539-BEA3-06D3A2998A77}" type="presOf" srcId="{FA066A31-2CB7-4666-A165-282465275148}" destId="{E38A4777-FC52-4C67-B697-FCDAD76E3448}" srcOrd="0" destOrd="0" presId="urn:microsoft.com/office/officeart/2005/8/layout/vList2"/>
    <dgm:cxn modelId="{864A4A3A-2362-4D60-B77B-8951C65D9495}" srcId="{29D5D508-3C85-4B76-8EBD-E46EECCF9B02}" destId="{A1EAAB13-48EF-4BD0-B72E-6436057850A7}" srcOrd="7" destOrd="0" parTransId="{BB6D9784-CC8B-4908-94EE-DD17D8B1AD87}" sibTransId="{12BA2024-DB7F-4756-973E-415EB138743C}"/>
    <dgm:cxn modelId="{01E0E43B-3B37-42BE-912E-AF0201E662E0}" type="presOf" srcId="{29D5D508-3C85-4B76-8EBD-E46EECCF9B02}" destId="{30B7D93B-9C54-4C74-ADDA-3F295BED6A14}" srcOrd="0" destOrd="0" presId="urn:microsoft.com/office/officeart/2005/8/layout/vList2"/>
    <dgm:cxn modelId="{E2A6D75C-DA44-42C1-868E-1858CE383F21}" type="presOf" srcId="{A89DC013-98A8-4EDD-AFFD-9E4F8B952BEE}" destId="{68260174-0F6B-434B-9401-2A6B67D4764B}" srcOrd="0" destOrd="0" presId="urn:microsoft.com/office/officeart/2005/8/layout/vList2"/>
    <dgm:cxn modelId="{5B854445-B714-44EF-BA60-A47A3E5F8E7B}" type="presOf" srcId="{F469C2B6-C70F-4C79-9825-336073025587}" destId="{86418E58-3D55-4093-B18E-AB53773AE47E}" srcOrd="0" destOrd="0" presId="urn:microsoft.com/office/officeart/2005/8/layout/vList2"/>
    <dgm:cxn modelId="{0790E245-BED9-4C34-9560-5E4D5D8ED1AA}" srcId="{29D5D508-3C85-4B76-8EBD-E46EECCF9B02}" destId="{FA066A31-2CB7-4666-A165-282465275148}" srcOrd="0" destOrd="0" parTransId="{A6B3530D-7477-4109-B6CA-5266C636462D}" sibTransId="{5C9BE9B0-0EA1-4A71-9269-D187E989D6D6}"/>
    <dgm:cxn modelId="{0329A46A-FD59-4EC4-8E21-89C90C0CDA52}" type="presOf" srcId="{B33E4931-562E-44E1-8839-3AA6D456539E}" destId="{6D208F74-6C3C-4234-A3A9-ED8CAB0F8CE1}" srcOrd="0" destOrd="0" presId="urn:microsoft.com/office/officeart/2005/8/layout/vList2"/>
    <dgm:cxn modelId="{14A2A24F-3545-4E57-A1EE-D67C10AE8F21}" type="presOf" srcId="{1C1E67E1-B5C8-4475-9F18-63A1EADB6670}" destId="{B6255EBD-4F1A-4448-837E-B333AF3A5779}" srcOrd="0" destOrd="0" presId="urn:microsoft.com/office/officeart/2005/8/layout/vList2"/>
    <dgm:cxn modelId="{57DACE78-665E-4894-9F1A-7F9A338493FD}" srcId="{29D5D508-3C85-4B76-8EBD-E46EECCF9B02}" destId="{B33E4931-562E-44E1-8839-3AA6D456539E}" srcOrd="2" destOrd="0" parTransId="{6D1C1FB9-6BCB-4D71-92A4-2860332CBB99}" sibTransId="{D0EC346A-B5E1-4E1C-BB3F-D42C78C15672}"/>
    <dgm:cxn modelId="{769F417B-CE35-4EBC-882E-A157575B2DA4}" srcId="{29D5D508-3C85-4B76-8EBD-E46EECCF9B02}" destId="{F469C2B6-C70F-4C79-9825-336073025587}" srcOrd="4" destOrd="0" parTransId="{E5EC2E43-1584-4BB1-BBBA-04CFBBA15B85}" sibTransId="{3AF6AB0B-9E22-4211-8D06-CA634BBE5780}"/>
    <dgm:cxn modelId="{AC017D80-F372-4FDA-AC12-0F82272F2C09}" srcId="{29D5D508-3C85-4B76-8EBD-E46EECCF9B02}" destId="{4ED6691A-E1AF-457D-9079-C5294B88C7A0}" srcOrd="5" destOrd="0" parTransId="{BCA77084-1DC7-47AE-9CFC-1F68431BC135}" sibTransId="{DF90DC1A-74C4-479A-A8FD-5D257BC5601F}"/>
    <dgm:cxn modelId="{FDB3418A-F15D-47FC-A2B8-82738CF96D1C}" type="presOf" srcId="{A1EAAB13-48EF-4BD0-B72E-6436057850A7}" destId="{935C7F17-B2AB-45B1-918D-A57EF2A3DE2A}" srcOrd="0" destOrd="0" presId="urn:microsoft.com/office/officeart/2005/8/layout/vList2"/>
    <dgm:cxn modelId="{72EFE999-DBA4-43A7-BB05-BCFFD8CFD54C}" type="presOf" srcId="{4ED6691A-E1AF-457D-9079-C5294B88C7A0}" destId="{42CBD6B3-799B-4D42-99A5-BFCF5A39B62C}" srcOrd="0" destOrd="0" presId="urn:microsoft.com/office/officeart/2005/8/layout/vList2"/>
    <dgm:cxn modelId="{500B7FA5-E280-43A2-914C-EF0B454F41A1}" type="presOf" srcId="{8C53396D-A8FC-483E-ABF9-C3F9371C66FD}" destId="{26D51F34-12E0-460C-B851-F5486262400D}" srcOrd="0" destOrd="0" presId="urn:microsoft.com/office/officeart/2005/8/layout/vList2"/>
    <dgm:cxn modelId="{8692A8DE-F676-42D9-ABAF-AC1708F0F4F6}" srcId="{29D5D508-3C85-4B76-8EBD-E46EECCF9B02}" destId="{1C1E67E1-B5C8-4475-9F18-63A1EADB6670}" srcOrd="6" destOrd="0" parTransId="{60624218-7DDA-47F0-8A48-2023CCDE68A0}" sibTransId="{740D6193-F972-48C6-B281-667520191AB7}"/>
    <dgm:cxn modelId="{6D00B6B2-332A-41A7-B894-4CB596959B0C}" type="presParOf" srcId="{30B7D93B-9C54-4C74-ADDA-3F295BED6A14}" destId="{E38A4777-FC52-4C67-B697-FCDAD76E3448}" srcOrd="0" destOrd="0" presId="urn:microsoft.com/office/officeart/2005/8/layout/vList2"/>
    <dgm:cxn modelId="{D04C1082-1EFD-491E-B436-76D21EC3C011}" type="presParOf" srcId="{30B7D93B-9C54-4C74-ADDA-3F295BED6A14}" destId="{63389657-9DCF-48AF-8A20-2D3CBF598FA9}" srcOrd="1" destOrd="0" presId="urn:microsoft.com/office/officeart/2005/8/layout/vList2"/>
    <dgm:cxn modelId="{1C844A19-9B97-4463-AAD0-A541B32F90C0}" type="presParOf" srcId="{30B7D93B-9C54-4C74-ADDA-3F295BED6A14}" destId="{68260174-0F6B-434B-9401-2A6B67D4764B}" srcOrd="2" destOrd="0" presId="urn:microsoft.com/office/officeart/2005/8/layout/vList2"/>
    <dgm:cxn modelId="{D0B31798-5BAA-405B-AAD2-88CF9BD6343C}" type="presParOf" srcId="{30B7D93B-9C54-4C74-ADDA-3F295BED6A14}" destId="{016B6BB8-57C4-4DA9-85D1-05D811811A8F}" srcOrd="3" destOrd="0" presId="urn:microsoft.com/office/officeart/2005/8/layout/vList2"/>
    <dgm:cxn modelId="{FA1221BE-6873-4C7A-87AB-7A40C06AB3E5}" type="presParOf" srcId="{30B7D93B-9C54-4C74-ADDA-3F295BED6A14}" destId="{6D208F74-6C3C-4234-A3A9-ED8CAB0F8CE1}" srcOrd="4" destOrd="0" presId="urn:microsoft.com/office/officeart/2005/8/layout/vList2"/>
    <dgm:cxn modelId="{E58EB89A-60F9-44C2-81FA-92FF412E456A}" type="presParOf" srcId="{30B7D93B-9C54-4C74-ADDA-3F295BED6A14}" destId="{866D3805-B5D4-4711-9487-0DCF6EC4E3E1}" srcOrd="5" destOrd="0" presId="urn:microsoft.com/office/officeart/2005/8/layout/vList2"/>
    <dgm:cxn modelId="{272C9D73-EABC-4820-9B9B-1D943638A0AD}" type="presParOf" srcId="{30B7D93B-9C54-4C74-ADDA-3F295BED6A14}" destId="{26D51F34-12E0-460C-B851-F5486262400D}" srcOrd="6" destOrd="0" presId="urn:microsoft.com/office/officeart/2005/8/layout/vList2"/>
    <dgm:cxn modelId="{8F3F80B9-6B74-4384-889F-7BEEBD695F62}" type="presParOf" srcId="{30B7D93B-9C54-4C74-ADDA-3F295BED6A14}" destId="{2EE1F815-B826-4959-AA28-83857F718331}" srcOrd="7" destOrd="0" presId="urn:microsoft.com/office/officeart/2005/8/layout/vList2"/>
    <dgm:cxn modelId="{A83FDD61-1FAC-43C8-B152-17E85B11E868}" type="presParOf" srcId="{30B7D93B-9C54-4C74-ADDA-3F295BED6A14}" destId="{86418E58-3D55-4093-B18E-AB53773AE47E}" srcOrd="8" destOrd="0" presId="urn:microsoft.com/office/officeart/2005/8/layout/vList2"/>
    <dgm:cxn modelId="{ED0D0F97-B54C-42C0-8C8C-9A448BE7845A}" type="presParOf" srcId="{30B7D93B-9C54-4C74-ADDA-3F295BED6A14}" destId="{3B218C6E-8A0F-4CF6-A24C-D94F5318DC5F}" srcOrd="9" destOrd="0" presId="urn:microsoft.com/office/officeart/2005/8/layout/vList2"/>
    <dgm:cxn modelId="{3EC57C57-B78D-4E1C-8BEE-C9B1CDE80768}" type="presParOf" srcId="{30B7D93B-9C54-4C74-ADDA-3F295BED6A14}" destId="{42CBD6B3-799B-4D42-99A5-BFCF5A39B62C}" srcOrd="10" destOrd="0" presId="urn:microsoft.com/office/officeart/2005/8/layout/vList2"/>
    <dgm:cxn modelId="{E4FED68D-E934-424E-B7D7-05EBA2D95D19}" type="presParOf" srcId="{30B7D93B-9C54-4C74-ADDA-3F295BED6A14}" destId="{837447EB-715C-4345-A0BA-D81A6AE41553}" srcOrd="11" destOrd="0" presId="urn:microsoft.com/office/officeart/2005/8/layout/vList2"/>
    <dgm:cxn modelId="{B5553FC0-86D2-4F21-B384-48DE89F0C25B}" type="presParOf" srcId="{30B7D93B-9C54-4C74-ADDA-3F295BED6A14}" destId="{B6255EBD-4F1A-4448-837E-B333AF3A5779}" srcOrd="12" destOrd="0" presId="urn:microsoft.com/office/officeart/2005/8/layout/vList2"/>
    <dgm:cxn modelId="{1E698FB5-2ACE-44F5-9BA0-F5386AB3ABC3}" type="presParOf" srcId="{30B7D93B-9C54-4C74-ADDA-3F295BED6A14}" destId="{33A01EF1-0928-4DF0-BF8F-CD61FA916EDE}" srcOrd="13" destOrd="0" presId="urn:microsoft.com/office/officeart/2005/8/layout/vList2"/>
    <dgm:cxn modelId="{68FF8391-8439-4686-889E-1CC1B5E0B2E7}" type="presParOf" srcId="{30B7D93B-9C54-4C74-ADDA-3F295BED6A14}" destId="{935C7F17-B2AB-45B1-918D-A57EF2A3DE2A}" srcOrd="14" destOrd="0" presId="urn:microsoft.com/office/officeart/2005/8/layout/vList2"/>
  </dgm:cxnLst>
  <dgm:bg>
    <a:solidFill>
      <a:srgbClr val="2A07A9"/>
    </a:solidFill>
  </dgm:bg>
  <dgm:whole>
    <a:ln w="6350">
      <a:solidFill>
        <a:schemeClr val="accen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C8EC97-4646-40E6-824E-6686B46D5B1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1074ADF-823A-4799-A585-75D15C63F26A}">
      <dgm:prSet/>
      <dgm:spPr/>
      <dgm:t>
        <a:bodyPr/>
        <a:lstStyle/>
        <a:p>
          <a:pPr rtl="0"/>
          <a:r>
            <a:rPr lang="en-US" b="1" dirty="0">
              <a:solidFill>
                <a:srgbClr val="C00000"/>
              </a:solidFill>
            </a:rPr>
            <a:t>ASP-Durgapur (SAIL)</a:t>
          </a:r>
          <a:endParaRPr lang="en-US" dirty="0">
            <a:solidFill>
              <a:srgbClr val="C00000"/>
            </a:solidFill>
          </a:endParaRPr>
        </a:p>
      </dgm:t>
    </dgm:pt>
    <dgm:pt modelId="{E499CDE5-599F-424E-9CCE-510A18D2CC69}" type="parTrans" cxnId="{F122D2B8-B064-46A6-BB93-5422542F6E0B}">
      <dgm:prSet/>
      <dgm:spPr/>
      <dgm:t>
        <a:bodyPr/>
        <a:lstStyle/>
        <a:p>
          <a:endParaRPr lang="en-US"/>
        </a:p>
      </dgm:t>
    </dgm:pt>
    <dgm:pt modelId="{03014433-9328-4605-A1D3-667824EDB6F4}" type="sibTrans" cxnId="{F122D2B8-B064-46A6-BB93-5422542F6E0B}">
      <dgm:prSet/>
      <dgm:spPr/>
      <dgm:t>
        <a:bodyPr/>
        <a:lstStyle/>
        <a:p>
          <a:endParaRPr lang="en-US"/>
        </a:p>
      </dgm:t>
    </dgm:pt>
    <dgm:pt modelId="{3123358B-9D74-4BE9-82F2-E96A9C62627F}">
      <dgm:prSet/>
      <dgm:spPr/>
      <dgm:t>
        <a:bodyPr/>
        <a:lstStyle/>
        <a:p>
          <a:pPr rtl="0"/>
          <a:r>
            <a:rPr lang="en-US" b="1" dirty="0" err="1">
              <a:solidFill>
                <a:srgbClr val="C00000"/>
              </a:solidFill>
            </a:rPr>
            <a:t>Remi</a:t>
          </a:r>
          <a:r>
            <a:rPr lang="en-US" b="1" dirty="0">
              <a:solidFill>
                <a:srgbClr val="C00000"/>
              </a:solidFill>
            </a:rPr>
            <a:t> Metals Gujarat Ltd.</a:t>
          </a:r>
          <a:endParaRPr lang="en-US" dirty="0">
            <a:solidFill>
              <a:srgbClr val="C00000"/>
            </a:solidFill>
          </a:endParaRPr>
        </a:p>
      </dgm:t>
    </dgm:pt>
    <dgm:pt modelId="{34420D40-6587-408C-9431-262E42D18193}" type="parTrans" cxnId="{9052B548-F00F-4E8F-8259-FB7B293E6C1B}">
      <dgm:prSet/>
      <dgm:spPr/>
      <dgm:t>
        <a:bodyPr/>
        <a:lstStyle/>
        <a:p>
          <a:endParaRPr lang="en-US"/>
        </a:p>
      </dgm:t>
    </dgm:pt>
    <dgm:pt modelId="{D4552453-9D05-4F91-84C0-1507D6DAB42D}" type="sibTrans" cxnId="{9052B548-F00F-4E8F-8259-FB7B293E6C1B}">
      <dgm:prSet/>
      <dgm:spPr/>
      <dgm:t>
        <a:bodyPr/>
        <a:lstStyle/>
        <a:p>
          <a:endParaRPr lang="en-US"/>
        </a:p>
      </dgm:t>
    </dgm:pt>
    <dgm:pt modelId="{1476B311-7AD9-436B-9BFA-9660F57F5D3F}">
      <dgm:prSet/>
      <dgm:spPr/>
      <dgm:t>
        <a:bodyPr/>
        <a:lstStyle/>
        <a:p>
          <a:pPr rtl="0"/>
          <a:r>
            <a:rPr lang="en-US" b="1" dirty="0" err="1">
              <a:solidFill>
                <a:srgbClr val="C00000"/>
              </a:solidFill>
            </a:rPr>
            <a:t>Jindal</a:t>
          </a:r>
          <a:r>
            <a:rPr lang="en-US" b="1" dirty="0">
              <a:solidFill>
                <a:srgbClr val="C00000"/>
              </a:solidFill>
            </a:rPr>
            <a:t> Steel &amp; Power Ltd.</a:t>
          </a:r>
          <a:endParaRPr lang="en-US" dirty="0">
            <a:solidFill>
              <a:srgbClr val="C00000"/>
            </a:solidFill>
          </a:endParaRPr>
        </a:p>
      </dgm:t>
    </dgm:pt>
    <dgm:pt modelId="{2421823C-BA2B-40E1-B998-3B782D1D4B98}" type="parTrans" cxnId="{91284F34-7251-4431-B195-7DFD5C13B9F1}">
      <dgm:prSet/>
      <dgm:spPr/>
      <dgm:t>
        <a:bodyPr/>
        <a:lstStyle/>
        <a:p>
          <a:endParaRPr lang="en-US"/>
        </a:p>
      </dgm:t>
    </dgm:pt>
    <dgm:pt modelId="{E74485D3-25AF-4F08-9E62-3714B6F51601}" type="sibTrans" cxnId="{91284F34-7251-4431-B195-7DFD5C13B9F1}">
      <dgm:prSet/>
      <dgm:spPr/>
      <dgm:t>
        <a:bodyPr/>
        <a:lstStyle/>
        <a:p>
          <a:endParaRPr lang="en-US"/>
        </a:p>
      </dgm:t>
    </dgm:pt>
    <dgm:pt modelId="{A9B6CFF2-002A-4D60-A699-C5DBBDCD7A37}">
      <dgm:prSet/>
      <dgm:spPr/>
      <dgm:t>
        <a:bodyPr/>
        <a:lstStyle/>
        <a:p>
          <a:pPr rtl="0"/>
          <a:r>
            <a:rPr lang="en-US" b="1" dirty="0" err="1">
              <a:solidFill>
                <a:srgbClr val="C00000"/>
              </a:solidFill>
            </a:rPr>
            <a:t>Ambica</a:t>
          </a:r>
          <a:r>
            <a:rPr lang="en-US" b="1" dirty="0">
              <a:solidFill>
                <a:srgbClr val="C00000"/>
              </a:solidFill>
            </a:rPr>
            <a:t> Steels Ltd.</a:t>
          </a:r>
          <a:endParaRPr lang="en-US" dirty="0">
            <a:solidFill>
              <a:srgbClr val="C00000"/>
            </a:solidFill>
          </a:endParaRPr>
        </a:p>
      </dgm:t>
    </dgm:pt>
    <dgm:pt modelId="{D74EC00D-B307-4C69-938B-20E13F3D5DD7}" type="parTrans" cxnId="{235D3CE0-FAE5-40B8-A581-649765F7A956}">
      <dgm:prSet/>
      <dgm:spPr/>
      <dgm:t>
        <a:bodyPr/>
        <a:lstStyle/>
        <a:p>
          <a:endParaRPr lang="en-US"/>
        </a:p>
      </dgm:t>
    </dgm:pt>
    <dgm:pt modelId="{447F9103-CFF5-4893-98CC-682316AC122F}" type="sibTrans" cxnId="{235D3CE0-FAE5-40B8-A581-649765F7A956}">
      <dgm:prSet/>
      <dgm:spPr/>
      <dgm:t>
        <a:bodyPr/>
        <a:lstStyle/>
        <a:p>
          <a:endParaRPr lang="en-US"/>
        </a:p>
      </dgm:t>
    </dgm:pt>
    <dgm:pt modelId="{7D1E37EB-14F4-4D55-B567-90FDFD1F539F}">
      <dgm:prSet/>
      <dgm:spPr/>
      <dgm:t>
        <a:bodyPr/>
        <a:lstStyle/>
        <a:p>
          <a:pPr rtl="0"/>
          <a:r>
            <a:rPr lang="en-US" b="1" dirty="0">
              <a:solidFill>
                <a:srgbClr val="C00000"/>
              </a:solidFill>
            </a:rPr>
            <a:t>Star Wire India Ltd.</a:t>
          </a:r>
          <a:endParaRPr lang="en-US" dirty="0">
            <a:solidFill>
              <a:srgbClr val="C00000"/>
            </a:solidFill>
          </a:endParaRPr>
        </a:p>
      </dgm:t>
    </dgm:pt>
    <dgm:pt modelId="{A0BEECA3-DA44-4EF7-8653-CDFC43E50770}" type="parTrans" cxnId="{8318C7CB-1004-41A4-8633-B1CFE580EAB2}">
      <dgm:prSet/>
      <dgm:spPr/>
      <dgm:t>
        <a:bodyPr/>
        <a:lstStyle/>
        <a:p>
          <a:endParaRPr lang="en-US"/>
        </a:p>
      </dgm:t>
    </dgm:pt>
    <dgm:pt modelId="{53BE9877-58E5-4A2E-A607-38062EC1F16D}" type="sibTrans" cxnId="{8318C7CB-1004-41A4-8633-B1CFE580EAB2}">
      <dgm:prSet/>
      <dgm:spPr/>
      <dgm:t>
        <a:bodyPr/>
        <a:lstStyle/>
        <a:p>
          <a:endParaRPr lang="en-US"/>
        </a:p>
      </dgm:t>
    </dgm:pt>
    <dgm:pt modelId="{DCD44877-C5C0-48C9-AC77-AB9FCA93E0E8}">
      <dgm:prSet/>
      <dgm:spPr/>
      <dgm:t>
        <a:bodyPr/>
        <a:lstStyle/>
        <a:p>
          <a:pPr rtl="0"/>
          <a:r>
            <a:rPr lang="en-US" b="1" dirty="0" err="1">
              <a:solidFill>
                <a:srgbClr val="C00000"/>
              </a:solidFill>
            </a:rPr>
            <a:t>Laxcon</a:t>
          </a:r>
          <a:r>
            <a:rPr lang="en-US" b="1" dirty="0">
              <a:solidFill>
                <a:srgbClr val="C00000"/>
              </a:solidFill>
            </a:rPr>
            <a:t> Steels Ltd.</a:t>
          </a:r>
          <a:endParaRPr lang="en-US" dirty="0">
            <a:solidFill>
              <a:srgbClr val="C00000"/>
            </a:solidFill>
          </a:endParaRPr>
        </a:p>
      </dgm:t>
    </dgm:pt>
    <dgm:pt modelId="{FB817F8B-D75B-446F-9495-4FDAF81845A2}" type="parTrans" cxnId="{70FB15A0-53B4-4E1B-A080-5C1EE459B7E1}">
      <dgm:prSet/>
      <dgm:spPr/>
      <dgm:t>
        <a:bodyPr/>
        <a:lstStyle/>
        <a:p>
          <a:endParaRPr lang="en-US"/>
        </a:p>
      </dgm:t>
    </dgm:pt>
    <dgm:pt modelId="{65626CE6-6CEB-45E8-AE2B-564601EA5550}" type="sibTrans" cxnId="{70FB15A0-53B4-4E1B-A080-5C1EE459B7E1}">
      <dgm:prSet/>
      <dgm:spPr/>
      <dgm:t>
        <a:bodyPr/>
        <a:lstStyle/>
        <a:p>
          <a:endParaRPr lang="en-US"/>
        </a:p>
      </dgm:t>
    </dgm:pt>
    <dgm:pt modelId="{5850C6A3-3D5D-4F6A-8FA1-36233F8571F5}">
      <dgm:prSet/>
      <dgm:spPr/>
      <dgm:t>
        <a:bodyPr/>
        <a:lstStyle/>
        <a:p>
          <a:pPr rtl="0"/>
          <a:r>
            <a:rPr lang="en-US" b="1" dirty="0" err="1">
              <a:solidFill>
                <a:srgbClr val="C00000"/>
              </a:solidFill>
            </a:rPr>
            <a:t>Usha</a:t>
          </a:r>
          <a:r>
            <a:rPr lang="en-US" b="1" dirty="0">
              <a:solidFill>
                <a:srgbClr val="C00000"/>
              </a:solidFill>
            </a:rPr>
            <a:t> Martin</a:t>
          </a:r>
          <a:endParaRPr lang="en-US" dirty="0">
            <a:solidFill>
              <a:srgbClr val="C00000"/>
            </a:solidFill>
          </a:endParaRPr>
        </a:p>
      </dgm:t>
    </dgm:pt>
    <dgm:pt modelId="{B8C08599-231E-4C73-89A6-BD28F8E81CC7}" type="parTrans" cxnId="{0F34A844-5053-4C00-9E1C-0BF7F871516C}">
      <dgm:prSet/>
      <dgm:spPr/>
      <dgm:t>
        <a:bodyPr/>
        <a:lstStyle/>
        <a:p>
          <a:endParaRPr lang="en-US"/>
        </a:p>
      </dgm:t>
    </dgm:pt>
    <dgm:pt modelId="{C4E10EF6-7288-4352-AE70-ACA28EBB04BF}" type="sibTrans" cxnId="{0F34A844-5053-4C00-9E1C-0BF7F871516C}">
      <dgm:prSet/>
      <dgm:spPr/>
      <dgm:t>
        <a:bodyPr/>
        <a:lstStyle/>
        <a:p>
          <a:endParaRPr lang="en-US"/>
        </a:p>
      </dgm:t>
    </dgm:pt>
    <dgm:pt modelId="{221EFD26-48EF-4A24-9BFE-BF7EAAA3B357}">
      <dgm:prSet/>
      <dgm:spPr/>
      <dgm:t>
        <a:bodyPr/>
        <a:lstStyle/>
        <a:p>
          <a:pPr rtl="0"/>
          <a:r>
            <a:rPr lang="en-IN" b="1" dirty="0" err="1">
              <a:solidFill>
                <a:srgbClr val="C00000"/>
              </a:solidFill>
            </a:rPr>
            <a:t>Arcvac</a:t>
          </a:r>
          <a:endParaRPr lang="en-US" b="1" dirty="0">
            <a:solidFill>
              <a:srgbClr val="C00000"/>
            </a:solidFill>
          </a:endParaRPr>
        </a:p>
      </dgm:t>
    </dgm:pt>
    <dgm:pt modelId="{B925DF9E-8A1F-436C-A0B4-D27FEC5EEA47}" type="parTrans" cxnId="{5CC92255-A2BC-4A25-8A75-02D0A121124E}">
      <dgm:prSet/>
      <dgm:spPr/>
      <dgm:t>
        <a:bodyPr/>
        <a:lstStyle/>
        <a:p>
          <a:endParaRPr lang="en-US"/>
        </a:p>
      </dgm:t>
    </dgm:pt>
    <dgm:pt modelId="{A34AB50A-0F63-4984-86AF-6C3DA38F7637}" type="sibTrans" cxnId="{5CC92255-A2BC-4A25-8A75-02D0A121124E}">
      <dgm:prSet/>
      <dgm:spPr/>
      <dgm:t>
        <a:bodyPr/>
        <a:lstStyle/>
        <a:p>
          <a:endParaRPr lang="en-US"/>
        </a:p>
      </dgm:t>
    </dgm:pt>
    <dgm:pt modelId="{970168BD-FA5C-4261-A5C8-36E689044E7D}">
      <dgm:prSet/>
      <dgm:spPr/>
      <dgm:t>
        <a:bodyPr/>
        <a:lstStyle/>
        <a:p>
          <a:pPr rtl="0"/>
          <a:r>
            <a:rPr lang="en-US" b="1" dirty="0" err="1">
              <a:solidFill>
                <a:srgbClr val="C00000"/>
              </a:solidFill>
            </a:rPr>
            <a:t>Goradia</a:t>
          </a:r>
          <a:r>
            <a:rPr lang="en-US" b="1" dirty="0">
              <a:solidFill>
                <a:srgbClr val="C00000"/>
              </a:solidFill>
            </a:rPr>
            <a:t> Special Steels</a:t>
          </a:r>
          <a:endParaRPr lang="en-US" dirty="0">
            <a:solidFill>
              <a:srgbClr val="C00000"/>
            </a:solidFill>
          </a:endParaRPr>
        </a:p>
      </dgm:t>
    </dgm:pt>
    <dgm:pt modelId="{ED4F1DFF-5328-4F6E-924D-A069FBB06510}" type="parTrans" cxnId="{8FFB6F60-B6CC-48E9-A7DB-06D7D7C16241}">
      <dgm:prSet/>
      <dgm:spPr/>
      <dgm:t>
        <a:bodyPr/>
        <a:lstStyle/>
        <a:p>
          <a:endParaRPr lang="en-US"/>
        </a:p>
      </dgm:t>
    </dgm:pt>
    <dgm:pt modelId="{F39643B9-5AB8-40E1-8FAA-135A61FA43BA}" type="sibTrans" cxnId="{8FFB6F60-B6CC-48E9-A7DB-06D7D7C16241}">
      <dgm:prSet/>
      <dgm:spPr/>
      <dgm:t>
        <a:bodyPr/>
        <a:lstStyle/>
        <a:p>
          <a:endParaRPr lang="en-US"/>
        </a:p>
      </dgm:t>
    </dgm:pt>
    <dgm:pt modelId="{FCC2C7B0-4D17-4D27-A00A-8F4B7413D78E}">
      <dgm:prSet/>
      <dgm:spPr/>
      <dgm:t>
        <a:bodyPr/>
        <a:lstStyle/>
        <a:p>
          <a:pPr rtl="0"/>
          <a:r>
            <a:rPr lang="en-US" b="1" dirty="0">
              <a:solidFill>
                <a:srgbClr val="C00000"/>
              </a:solidFill>
            </a:rPr>
            <a:t>RINL </a:t>
          </a:r>
          <a:r>
            <a:rPr lang="en-US" b="1" dirty="0" err="1">
              <a:solidFill>
                <a:srgbClr val="C00000"/>
              </a:solidFill>
            </a:rPr>
            <a:t>Vizag</a:t>
          </a:r>
          <a:r>
            <a:rPr lang="en-US" b="1" dirty="0">
              <a:solidFill>
                <a:srgbClr val="C00000"/>
              </a:solidFill>
            </a:rPr>
            <a:t>  </a:t>
          </a:r>
        </a:p>
      </dgm:t>
    </dgm:pt>
    <dgm:pt modelId="{E097EFD3-CA93-4BBA-9B17-7F6C5E2E62A3}" type="parTrans" cxnId="{96A9C0A5-4C63-41D9-B87B-7D379EA98660}">
      <dgm:prSet/>
      <dgm:spPr/>
      <dgm:t>
        <a:bodyPr/>
        <a:lstStyle/>
        <a:p>
          <a:endParaRPr lang="en-US"/>
        </a:p>
      </dgm:t>
    </dgm:pt>
    <dgm:pt modelId="{B7D895E6-2281-4E1E-9452-6018E5782106}" type="sibTrans" cxnId="{96A9C0A5-4C63-41D9-B87B-7D379EA98660}">
      <dgm:prSet/>
      <dgm:spPr/>
      <dgm:t>
        <a:bodyPr/>
        <a:lstStyle/>
        <a:p>
          <a:endParaRPr lang="en-US"/>
        </a:p>
      </dgm:t>
    </dgm:pt>
    <dgm:pt modelId="{865A2DC6-E697-47D2-A805-B5192DE301C1}">
      <dgm:prSet/>
      <dgm:spPr/>
      <dgm:t>
        <a:bodyPr/>
        <a:lstStyle/>
        <a:p>
          <a:pPr rtl="0"/>
          <a:r>
            <a:rPr lang="en-US" b="1" i="0" baseline="0" dirty="0">
              <a:solidFill>
                <a:srgbClr val="C00000"/>
              </a:solidFill>
            </a:rPr>
            <a:t>MUSCO</a:t>
          </a:r>
        </a:p>
      </dgm:t>
    </dgm:pt>
    <dgm:pt modelId="{016116FE-38B9-4B2A-B8CA-1C1011B7D7C9}" type="parTrans" cxnId="{94650F61-7867-4E49-A0A0-09ECA46C43FB}">
      <dgm:prSet/>
      <dgm:spPr/>
      <dgm:t>
        <a:bodyPr/>
        <a:lstStyle/>
        <a:p>
          <a:endParaRPr lang="en-US"/>
        </a:p>
      </dgm:t>
    </dgm:pt>
    <dgm:pt modelId="{8F4F982E-AF88-4C8C-AC79-9C2F5EE60134}" type="sibTrans" cxnId="{94650F61-7867-4E49-A0A0-09ECA46C43FB}">
      <dgm:prSet/>
      <dgm:spPr/>
      <dgm:t>
        <a:bodyPr/>
        <a:lstStyle/>
        <a:p>
          <a:endParaRPr lang="en-US"/>
        </a:p>
      </dgm:t>
    </dgm:pt>
    <dgm:pt modelId="{7C197FF8-CCB5-4465-B8C8-C989EC735505}">
      <dgm:prSet/>
      <dgm:spPr/>
      <dgm:t>
        <a:bodyPr/>
        <a:lstStyle/>
        <a:p>
          <a:pPr rtl="0"/>
          <a:r>
            <a:rPr lang="en-US" b="1" i="0" baseline="0" dirty="0">
              <a:solidFill>
                <a:srgbClr val="C00000"/>
              </a:solidFill>
            </a:rPr>
            <a:t>Kalyani </a:t>
          </a:r>
        </a:p>
      </dgm:t>
    </dgm:pt>
    <dgm:pt modelId="{ED10FD46-0BD2-4EFB-96F8-5BC2880189C9}" type="parTrans" cxnId="{9F210674-ECC9-497E-9645-D720EE5FF13F}">
      <dgm:prSet/>
      <dgm:spPr/>
      <dgm:t>
        <a:bodyPr/>
        <a:lstStyle/>
        <a:p>
          <a:endParaRPr lang="en-US"/>
        </a:p>
      </dgm:t>
    </dgm:pt>
    <dgm:pt modelId="{B18941EA-55F9-4CBB-A7AE-94BDA67D105C}" type="sibTrans" cxnId="{9F210674-ECC9-497E-9645-D720EE5FF13F}">
      <dgm:prSet/>
      <dgm:spPr/>
      <dgm:t>
        <a:bodyPr/>
        <a:lstStyle/>
        <a:p>
          <a:endParaRPr lang="en-US"/>
        </a:p>
      </dgm:t>
    </dgm:pt>
    <dgm:pt modelId="{B66661C5-27CB-4FDA-BEB3-CC3EBE4C506F}">
      <dgm:prSet/>
      <dgm:spPr/>
      <dgm:t>
        <a:bodyPr/>
        <a:lstStyle/>
        <a:p>
          <a:pPr rtl="0"/>
          <a:r>
            <a:rPr lang="en-US" b="1" i="0" baseline="0" dirty="0">
              <a:solidFill>
                <a:srgbClr val="C00000"/>
              </a:solidFill>
            </a:rPr>
            <a:t>L&amp;T Special Metals</a:t>
          </a:r>
        </a:p>
      </dgm:t>
    </dgm:pt>
    <dgm:pt modelId="{AC2D3E9D-98E0-4C4B-BFAF-7EE4EB53201D}" type="parTrans" cxnId="{0CA7D982-035A-4C92-97D3-FDA4170F7B97}">
      <dgm:prSet/>
      <dgm:spPr/>
      <dgm:t>
        <a:bodyPr/>
        <a:lstStyle/>
        <a:p>
          <a:endParaRPr lang="en-US"/>
        </a:p>
      </dgm:t>
    </dgm:pt>
    <dgm:pt modelId="{BEA7434E-0EAE-42B4-9A31-70A6296C8183}" type="sibTrans" cxnId="{0CA7D982-035A-4C92-97D3-FDA4170F7B97}">
      <dgm:prSet/>
      <dgm:spPr/>
      <dgm:t>
        <a:bodyPr/>
        <a:lstStyle/>
        <a:p>
          <a:endParaRPr lang="en-US"/>
        </a:p>
      </dgm:t>
    </dgm:pt>
    <dgm:pt modelId="{A632690D-A23F-4954-9893-7E0C98B28A24}" type="pres">
      <dgm:prSet presAssocID="{47C8EC97-4646-40E6-824E-6686B46D5B1B}" presName="Name0" presStyleCnt="0">
        <dgm:presLayoutVars>
          <dgm:dir/>
          <dgm:animLvl val="lvl"/>
          <dgm:resizeHandles val="exact"/>
        </dgm:presLayoutVars>
      </dgm:prSet>
      <dgm:spPr/>
    </dgm:pt>
    <dgm:pt modelId="{64796D4E-C3C9-4631-8800-BD5FFB9F4FD9}" type="pres">
      <dgm:prSet presAssocID="{F1074ADF-823A-4799-A585-75D15C63F26A}" presName="linNode" presStyleCnt="0"/>
      <dgm:spPr/>
    </dgm:pt>
    <dgm:pt modelId="{D664D53F-024D-4F62-8D50-D8A43F10395E}" type="pres">
      <dgm:prSet presAssocID="{F1074ADF-823A-4799-A585-75D15C63F26A}" presName="parentText" presStyleLbl="node1" presStyleIdx="0" presStyleCnt="13" custScaleX="167455">
        <dgm:presLayoutVars>
          <dgm:chMax val="1"/>
          <dgm:bulletEnabled val="1"/>
        </dgm:presLayoutVars>
      </dgm:prSet>
      <dgm:spPr/>
    </dgm:pt>
    <dgm:pt modelId="{4E5840BC-58A6-4EA9-9B19-48E7FE1389AA}" type="pres">
      <dgm:prSet presAssocID="{03014433-9328-4605-A1D3-667824EDB6F4}" presName="sp" presStyleCnt="0"/>
      <dgm:spPr/>
    </dgm:pt>
    <dgm:pt modelId="{DF6763DF-69F6-4908-AE89-C51CBAB35372}" type="pres">
      <dgm:prSet presAssocID="{3123358B-9D74-4BE9-82F2-E96A9C62627F}" presName="linNode" presStyleCnt="0"/>
      <dgm:spPr/>
    </dgm:pt>
    <dgm:pt modelId="{0BB53189-06CD-4C15-B2B4-C0A99CFC7E19}" type="pres">
      <dgm:prSet presAssocID="{3123358B-9D74-4BE9-82F2-E96A9C62627F}" presName="parentText" presStyleLbl="node1" presStyleIdx="1" presStyleCnt="13" custScaleX="167455">
        <dgm:presLayoutVars>
          <dgm:chMax val="1"/>
          <dgm:bulletEnabled val="1"/>
        </dgm:presLayoutVars>
      </dgm:prSet>
      <dgm:spPr/>
    </dgm:pt>
    <dgm:pt modelId="{7756F386-D2BB-4DF1-AE37-1487B2124E1B}" type="pres">
      <dgm:prSet presAssocID="{D4552453-9D05-4F91-84C0-1507D6DAB42D}" presName="sp" presStyleCnt="0"/>
      <dgm:spPr/>
    </dgm:pt>
    <dgm:pt modelId="{9E858379-10C1-4840-89A4-9B356A91039F}" type="pres">
      <dgm:prSet presAssocID="{1476B311-7AD9-436B-9BFA-9660F57F5D3F}" presName="linNode" presStyleCnt="0"/>
      <dgm:spPr/>
    </dgm:pt>
    <dgm:pt modelId="{08A4A1B5-8883-4281-8C6D-93FC3A953264}" type="pres">
      <dgm:prSet presAssocID="{1476B311-7AD9-436B-9BFA-9660F57F5D3F}" presName="parentText" presStyleLbl="node1" presStyleIdx="2" presStyleCnt="13" custScaleX="167455">
        <dgm:presLayoutVars>
          <dgm:chMax val="1"/>
          <dgm:bulletEnabled val="1"/>
        </dgm:presLayoutVars>
      </dgm:prSet>
      <dgm:spPr/>
    </dgm:pt>
    <dgm:pt modelId="{5E9AB5C4-BB9F-4D89-9C5C-E53C097C8F81}" type="pres">
      <dgm:prSet presAssocID="{E74485D3-25AF-4F08-9E62-3714B6F51601}" presName="sp" presStyleCnt="0"/>
      <dgm:spPr/>
    </dgm:pt>
    <dgm:pt modelId="{159F7DAF-A42D-4233-A16D-9DEC7AF9D8FC}" type="pres">
      <dgm:prSet presAssocID="{A9B6CFF2-002A-4D60-A699-C5DBBDCD7A37}" presName="linNode" presStyleCnt="0"/>
      <dgm:spPr/>
    </dgm:pt>
    <dgm:pt modelId="{422603D8-5AE6-4AB0-ADED-83354874C9E7}" type="pres">
      <dgm:prSet presAssocID="{A9B6CFF2-002A-4D60-A699-C5DBBDCD7A37}" presName="parentText" presStyleLbl="node1" presStyleIdx="3" presStyleCnt="13" custScaleX="167455">
        <dgm:presLayoutVars>
          <dgm:chMax val="1"/>
          <dgm:bulletEnabled val="1"/>
        </dgm:presLayoutVars>
      </dgm:prSet>
      <dgm:spPr/>
    </dgm:pt>
    <dgm:pt modelId="{16F85D20-1211-4325-A5E1-16B9FCEE808E}" type="pres">
      <dgm:prSet presAssocID="{447F9103-CFF5-4893-98CC-682316AC122F}" presName="sp" presStyleCnt="0"/>
      <dgm:spPr/>
    </dgm:pt>
    <dgm:pt modelId="{6DCA00F8-B5D6-4DD6-960B-D424F1F6B1B2}" type="pres">
      <dgm:prSet presAssocID="{7D1E37EB-14F4-4D55-B567-90FDFD1F539F}" presName="linNode" presStyleCnt="0"/>
      <dgm:spPr/>
    </dgm:pt>
    <dgm:pt modelId="{C2D1DA04-F7E0-4226-B0EF-4A1F82181B68}" type="pres">
      <dgm:prSet presAssocID="{7D1E37EB-14F4-4D55-B567-90FDFD1F539F}" presName="parentText" presStyleLbl="node1" presStyleIdx="4" presStyleCnt="13" custScaleX="167455">
        <dgm:presLayoutVars>
          <dgm:chMax val="1"/>
          <dgm:bulletEnabled val="1"/>
        </dgm:presLayoutVars>
      </dgm:prSet>
      <dgm:spPr/>
    </dgm:pt>
    <dgm:pt modelId="{94233179-C66A-4AC3-8F98-03DB97570B3C}" type="pres">
      <dgm:prSet presAssocID="{53BE9877-58E5-4A2E-A607-38062EC1F16D}" presName="sp" presStyleCnt="0"/>
      <dgm:spPr/>
    </dgm:pt>
    <dgm:pt modelId="{CF8D67EE-B554-4861-9B07-D7929314EC55}" type="pres">
      <dgm:prSet presAssocID="{DCD44877-C5C0-48C9-AC77-AB9FCA93E0E8}" presName="linNode" presStyleCnt="0"/>
      <dgm:spPr/>
    </dgm:pt>
    <dgm:pt modelId="{7C59DF17-D19A-49A9-8AEE-0D395AFA797E}" type="pres">
      <dgm:prSet presAssocID="{DCD44877-C5C0-48C9-AC77-AB9FCA93E0E8}" presName="parentText" presStyleLbl="node1" presStyleIdx="5" presStyleCnt="13" custScaleX="166075" custLinFactNeighborX="396" custLinFactNeighborY="-760">
        <dgm:presLayoutVars>
          <dgm:chMax val="1"/>
          <dgm:bulletEnabled val="1"/>
        </dgm:presLayoutVars>
      </dgm:prSet>
      <dgm:spPr/>
    </dgm:pt>
    <dgm:pt modelId="{2D85228D-CB61-494D-96EF-4B67EDF6A4D3}" type="pres">
      <dgm:prSet presAssocID="{65626CE6-6CEB-45E8-AE2B-564601EA5550}" presName="sp" presStyleCnt="0"/>
      <dgm:spPr/>
    </dgm:pt>
    <dgm:pt modelId="{87CE5BA6-FEC9-4BE1-A0E0-6A358E28ADEA}" type="pres">
      <dgm:prSet presAssocID="{5850C6A3-3D5D-4F6A-8FA1-36233F8571F5}" presName="linNode" presStyleCnt="0"/>
      <dgm:spPr/>
    </dgm:pt>
    <dgm:pt modelId="{B33AE590-92C4-4E7F-A7CC-9A303ABE9A79}" type="pres">
      <dgm:prSet presAssocID="{5850C6A3-3D5D-4F6A-8FA1-36233F8571F5}" presName="parentText" presStyleLbl="node1" presStyleIdx="6" presStyleCnt="13" custScaleX="167455">
        <dgm:presLayoutVars>
          <dgm:chMax val="1"/>
          <dgm:bulletEnabled val="1"/>
        </dgm:presLayoutVars>
      </dgm:prSet>
      <dgm:spPr/>
    </dgm:pt>
    <dgm:pt modelId="{96921D49-70DD-4EB0-A837-42E0D76DF7D3}" type="pres">
      <dgm:prSet presAssocID="{C4E10EF6-7288-4352-AE70-ACA28EBB04BF}" presName="sp" presStyleCnt="0"/>
      <dgm:spPr/>
    </dgm:pt>
    <dgm:pt modelId="{9BD8563F-99B4-400D-8C7D-6ED5816369FE}" type="pres">
      <dgm:prSet presAssocID="{221EFD26-48EF-4A24-9BFE-BF7EAAA3B357}" presName="linNode" presStyleCnt="0"/>
      <dgm:spPr/>
    </dgm:pt>
    <dgm:pt modelId="{1442A982-BD35-4735-A16F-100E28F07DBE}" type="pres">
      <dgm:prSet presAssocID="{221EFD26-48EF-4A24-9BFE-BF7EAAA3B357}" presName="parentText" presStyleLbl="node1" presStyleIdx="7" presStyleCnt="13" custScaleX="167455">
        <dgm:presLayoutVars>
          <dgm:chMax val="1"/>
          <dgm:bulletEnabled val="1"/>
        </dgm:presLayoutVars>
      </dgm:prSet>
      <dgm:spPr/>
    </dgm:pt>
    <dgm:pt modelId="{25191566-562C-4AED-9378-64F5B35BFFC5}" type="pres">
      <dgm:prSet presAssocID="{A34AB50A-0F63-4984-86AF-6C3DA38F7637}" presName="sp" presStyleCnt="0"/>
      <dgm:spPr/>
    </dgm:pt>
    <dgm:pt modelId="{2C190A7A-3834-4B2F-A4D0-767A1EA31221}" type="pres">
      <dgm:prSet presAssocID="{970168BD-FA5C-4261-A5C8-36E689044E7D}" presName="linNode" presStyleCnt="0"/>
      <dgm:spPr/>
    </dgm:pt>
    <dgm:pt modelId="{6A22CEA8-C34A-4013-A666-EC76DFD38842}" type="pres">
      <dgm:prSet presAssocID="{970168BD-FA5C-4261-A5C8-36E689044E7D}" presName="parentText" presStyleLbl="node1" presStyleIdx="8" presStyleCnt="13" custScaleX="167455">
        <dgm:presLayoutVars>
          <dgm:chMax val="1"/>
          <dgm:bulletEnabled val="1"/>
        </dgm:presLayoutVars>
      </dgm:prSet>
      <dgm:spPr/>
    </dgm:pt>
    <dgm:pt modelId="{2FD238C6-A42D-440C-9187-EAB09C5D9BE4}" type="pres">
      <dgm:prSet presAssocID="{F39643B9-5AB8-40E1-8FAA-135A61FA43BA}" presName="sp" presStyleCnt="0"/>
      <dgm:spPr/>
    </dgm:pt>
    <dgm:pt modelId="{88AE3A20-2643-48B5-9176-CD2B2DA84D69}" type="pres">
      <dgm:prSet presAssocID="{FCC2C7B0-4D17-4D27-A00A-8F4B7413D78E}" presName="linNode" presStyleCnt="0"/>
      <dgm:spPr/>
    </dgm:pt>
    <dgm:pt modelId="{08C83CF1-BC25-46A1-AAB9-B1416F2C4ED5}" type="pres">
      <dgm:prSet presAssocID="{FCC2C7B0-4D17-4D27-A00A-8F4B7413D78E}" presName="parentText" presStyleLbl="node1" presStyleIdx="9" presStyleCnt="13" custScaleX="167455">
        <dgm:presLayoutVars>
          <dgm:chMax val="1"/>
          <dgm:bulletEnabled val="1"/>
        </dgm:presLayoutVars>
      </dgm:prSet>
      <dgm:spPr/>
    </dgm:pt>
    <dgm:pt modelId="{73D826E1-4C70-42D5-A25D-B3CC426C1FC9}" type="pres">
      <dgm:prSet presAssocID="{B7D895E6-2281-4E1E-9452-6018E5782106}" presName="sp" presStyleCnt="0"/>
      <dgm:spPr/>
    </dgm:pt>
    <dgm:pt modelId="{9261E144-791A-4FB4-B552-0CF3E8EB13DB}" type="pres">
      <dgm:prSet presAssocID="{865A2DC6-E697-47D2-A805-B5192DE301C1}" presName="linNode" presStyleCnt="0"/>
      <dgm:spPr/>
    </dgm:pt>
    <dgm:pt modelId="{C449775B-26AE-4880-975C-75666CC02F48}" type="pres">
      <dgm:prSet presAssocID="{865A2DC6-E697-47D2-A805-B5192DE301C1}" presName="parentText" presStyleLbl="node1" presStyleIdx="10" presStyleCnt="13" custScaleX="167455">
        <dgm:presLayoutVars>
          <dgm:chMax val="1"/>
          <dgm:bulletEnabled val="1"/>
        </dgm:presLayoutVars>
      </dgm:prSet>
      <dgm:spPr/>
    </dgm:pt>
    <dgm:pt modelId="{B5B63B79-597A-426E-8B15-B040E4DB0964}" type="pres">
      <dgm:prSet presAssocID="{8F4F982E-AF88-4C8C-AC79-9C2F5EE60134}" presName="sp" presStyleCnt="0"/>
      <dgm:spPr/>
    </dgm:pt>
    <dgm:pt modelId="{ECD3FF63-E6C5-4594-A6F4-E54587B9F487}" type="pres">
      <dgm:prSet presAssocID="{7C197FF8-CCB5-4465-B8C8-C989EC735505}" presName="linNode" presStyleCnt="0"/>
      <dgm:spPr/>
    </dgm:pt>
    <dgm:pt modelId="{C10980CB-9E61-4ED5-BEF3-CA837965911D}" type="pres">
      <dgm:prSet presAssocID="{7C197FF8-CCB5-4465-B8C8-C989EC735505}" presName="parentText" presStyleLbl="node1" presStyleIdx="11" presStyleCnt="13" custScaleX="168241" custLinFactNeighborX="208" custLinFactNeighborY="-14730">
        <dgm:presLayoutVars>
          <dgm:chMax val="1"/>
          <dgm:bulletEnabled val="1"/>
        </dgm:presLayoutVars>
      </dgm:prSet>
      <dgm:spPr/>
    </dgm:pt>
    <dgm:pt modelId="{2DE8AD2F-FF45-4408-B8E6-57AC70B2A0E7}" type="pres">
      <dgm:prSet presAssocID="{B18941EA-55F9-4CBB-A7AE-94BDA67D105C}" presName="sp" presStyleCnt="0"/>
      <dgm:spPr/>
    </dgm:pt>
    <dgm:pt modelId="{792C5AC5-AB0A-49A9-BADC-FED709DB3C8F}" type="pres">
      <dgm:prSet presAssocID="{B66661C5-27CB-4FDA-BEB3-CC3EBE4C506F}" presName="linNode" presStyleCnt="0"/>
      <dgm:spPr/>
    </dgm:pt>
    <dgm:pt modelId="{7C05DC64-B00F-4B17-8481-2289E4048635}" type="pres">
      <dgm:prSet presAssocID="{B66661C5-27CB-4FDA-BEB3-CC3EBE4C506F}" presName="parentText" presStyleLbl="node1" presStyleIdx="12" presStyleCnt="13" custScaleX="168241">
        <dgm:presLayoutVars>
          <dgm:chMax val="1"/>
          <dgm:bulletEnabled val="1"/>
        </dgm:presLayoutVars>
      </dgm:prSet>
      <dgm:spPr/>
    </dgm:pt>
  </dgm:ptLst>
  <dgm:cxnLst>
    <dgm:cxn modelId="{FA5F4C23-96E6-4910-8BF3-4E2CBD3990DF}" type="presOf" srcId="{3123358B-9D74-4BE9-82F2-E96A9C62627F}" destId="{0BB53189-06CD-4C15-B2B4-C0A99CFC7E19}" srcOrd="0" destOrd="0" presId="urn:microsoft.com/office/officeart/2005/8/layout/vList5"/>
    <dgm:cxn modelId="{672EFC2D-1A42-4958-AD6E-12734758058A}" type="presOf" srcId="{A9B6CFF2-002A-4D60-A699-C5DBBDCD7A37}" destId="{422603D8-5AE6-4AB0-ADED-83354874C9E7}" srcOrd="0" destOrd="0" presId="urn:microsoft.com/office/officeart/2005/8/layout/vList5"/>
    <dgm:cxn modelId="{91284F34-7251-4431-B195-7DFD5C13B9F1}" srcId="{47C8EC97-4646-40E6-824E-6686B46D5B1B}" destId="{1476B311-7AD9-436B-9BFA-9660F57F5D3F}" srcOrd="2" destOrd="0" parTransId="{2421823C-BA2B-40E1-B998-3B782D1D4B98}" sibTransId="{E74485D3-25AF-4F08-9E62-3714B6F51601}"/>
    <dgm:cxn modelId="{F4926737-2CDD-4CE4-9818-1AEA6D99609B}" type="presOf" srcId="{F1074ADF-823A-4799-A585-75D15C63F26A}" destId="{D664D53F-024D-4F62-8D50-D8A43F10395E}" srcOrd="0" destOrd="0" presId="urn:microsoft.com/office/officeart/2005/8/layout/vList5"/>
    <dgm:cxn modelId="{0B13D23B-50FB-4BD6-8B4B-9D08AC22613A}" type="presOf" srcId="{DCD44877-C5C0-48C9-AC77-AB9FCA93E0E8}" destId="{7C59DF17-D19A-49A9-8AEE-0D395AFA797E}" srcOrd="0" destOrd="0" presId="urn:microsoft.com/office/officeart/2005/8/layout/vList5"/>
    <dgm:cxn modelId="{8FFB6F60-B6CC-48E9-A7DB-06D7D7C16241}" srcId="{47C8EC97-4646-40E6-824E-6686B46D5B1B}" destId="{970168BD-FA5C-4261-A5C8-36E689044E7D}" srcOrd="8" destOrd="0" parTransId="{ED4F1DFF-5328-4F6E-924D-A069FBB06510}" sibTransId="{F39643B9-5AB8-40E1-8FAA-135A61FA43BA}"/>
    <dgm:cxn modelId="{94650F61-7867-4E49-A0A0-09ECA46C43FB}" srcId="{47C8EC97-4646-40E6-824E-6686B46D5B1B}" destId="{865A2DC6-E697-47D2-A805-B5192DE301C1}" srcOrd="10" destOrd="0" parTransId="{016116FE-38B9-4B2A-B8CA-1C1011B7D7C9}" sibTransId="{8F4F982E-AF88-4C8C-AC79-9C2F5EE60134}"/>
    <dgm:cxn modelId="{81A60643-2DCC-40FC-AD77-173BF0883CE9}" type="presOf" srcId="{7C197FF8-CCB5-4465-B8C8-C989EC735505}" destId="{C10980CB-9E61-4ED5-BEF3-CA837965911D}" srcOrd="0" destOrd="0" presId="urn:microsoft.com/office/officeart/2005/8/layout/vList5"/>
    <dgm:cxn modelId="{8F0B6663-0ABF-4259-B7C7-E1D6ABA6A109}" type="presOf" srcId="{865A2DC6-E697-47D2-A805-B5192DE301C1}" destId="{C449775B-26AE-4880-975C-75666CC02F48}" srcOrd="0" destOrd="0" presId="urn:microsoft.com/office/officeart/2005/8/layout/vList5"/>
    <dgm:cxn modelId="{0F34A844-5053-4C00-9E1C-0BF7F871516C}" srcId="{47C8EC97-4646-40E6-824E-6686B46D5B1B}" destId="{5850C6A3-3D5D-4F6A-8FA1-36233F8571F5}" srcOrd="6" destOrd="0" parTransId="{B8C08599-231E-4C73-89A6-BD28F8E81CC7}" sibTransId="{C4E10EF6-7288-4352-AE70-ACA28EBB04BF}"/>
    <dgm:cxn modelId="{9052B548-F00F-4E8F-8259-FB7B293E6C1B}" srcId="{47C8EC97-4646-40E6-824E-6686B46D5B1B}" destId="{3123358B-9D74-4BE9-82F2-E96A9C62627F}" srcOrd="1" destOrd="0" parTransId="{34420D40-6587-408C-9431-262E42D18193}" sibTransId="{D4552453-9D05-4F91-84C0-1507D6DAB42D}"/>
    <dgm:cxn modelId="{2583A86F-1074-4806-BB30-B720CF9E963E}" type="presOf" srcId="{B66661C5-27CB-4FDA-BEB3-CC3EBE4C506F}" destId="{7C05DC64-B00F-4B17-8481-2289E4048635}" srcOrd="0" destOrd="0" presId="urn:microsoft.com/office/officeart/2005/8/layout/vList5"/>
    <dgm:cxn modelId="{9F210674-ECC9-497E-9645-D720EE5FF13F}" srcId="{47C8EC97-4646-40E6-824E-6686B46D5B1B}" destId="{7C197FF8-CCB5-4465-B8C8-C989EC735505}" srcOrd="11" destOrd="0" parTransId="{ED10FD46-0BD2-4EFB-96F8-5BC2880189C9}" sibTransId="{B18941EA-55F9-4CBB-A7AE-94BDA67D105C}"/>
    <dgm:cxn modelId="{5CC92255-A2BC-4A25-8A75-02D0A121124E}" srcId="{47C8EC97-4646-40E6-824E-6686B46D5B1B}" destId="{221EFD26-48EF-4A24-9BFE-BF7EAAA3B357}" srcOrd="7" destOrd="0" parTransId="{B925DF9E-8A1F-436C-A0B4-D27FEC5EEA47}" sibTransId="{A34AB50A-0F63-4984-86AF-6C3DA38F7637}"/>
    <dgm:cxn modelId="{0CA7D982-035A-4C92-97D3-FDA4170F7B97}" srcId="{47C8EC97-4646-40E6-824E-6686B46D5B1B}" destId="{B66661C5-27CB-4FDA-BEB3-CC3EBE4C506F}" srcOrd="12" destOrd="0" parTransId="{AC2D3E9D-98E0-4C4B-BFAF-7EE4EB53201D}" sibTransId="{BEA7434E-0EAE-42B4-9A31-70A6296C8183}"/>
    <dgm:cxn modelId="{70FB15A0-53B4-4E1B-A080-5C1EE459B7E1}" srcId="{47C8EC97-4646-40E6-824E-6686B46D5B1B}" destId="{DCD44877-C5C0-48C9-AC77-AB9FCA93E0E8}" srcOrd="5" destOrd="0" parTransId="{FB817F8B-D75B-446F-9495-4FDAF81845A2}" sibTransId="{65626CE6-6CEB-45E8-AE2B-564601EA5550}"/>
    <dgm:cxn modelId="{96A9C0A5-4C63-41D9-B87B-7D379EA98660}" srcId="{47C8EC97-4646-40E6-824E-6686B46D5B1B}" destId="{FCC2C7B0-4D17-4D27-A00A-8F4B7413D78E}" srcOrd="9" destOrd="0" parTransId="{E097EFD3-CA93-4BBA-9B17-7F6C5E2E62A3}" sibTransId="{B7D895E6-2281-4E1E-9452-6018E5782106}"/>
    <dgm:cxn modelId="{3FC9D7B2-47FC-4FE3-82AF-D9B23E273B87}" type="presOf" srcId="{47C8EC97-4646-40E6-824E-6686B46D5B1B}" destId="{A632690D-A23F-4954-9893-7E0C98B28A24}" srcOrd="0" destOrd="0" presId="urn:microsoft.com/office/officeart/2005/8/layout/vList5"/>
    <dgm:cxn modelId="{F122D2B8-B064-46A6-BB93-5422542F6E0B}" srcId="{47C8EC97-4646-40E6-824E-6686B46D5B1B}" destId="{F1074ADF-823A-4799-A585-75D15C63F26A}" srcOrd="0" destOrd="0" parTransId="{E499CDE5-599F-424E-9CCE-510A18D2CC69}" sibTransId="{03014433-9328-4605-A1D3-667824EDB6F4}"/>
    <dgm:cxn modelId="{8318C7CB-1004-41A4-8633-B1CFE580EAB2}" srcId="{47C8EC97-4646-40E6-824E-6686B46D5B1B}" destId="{7D1E37EB-14F4-4D55-B567-90FDFD1F539F}" srcOrd="4" destOrd="0" parTransId="{A0BEECA3-DA44-4EF7-8653-CDFC43E50770}" sibTransId="{53BE9877-58E5-4A2E-A607-38062EC1F16D}"/>
    <dgm:cxn modelId="{226D3CD8-E225-4E15-AA1F-B9EB086F5A18}" type="presOf" srcId="{1476B311-7AD9-436B-9BFA-9660F57F5D3F}" destId="{08A4A1B5-8883-4281-8C6D-93FC3A953264}" srcOrd="0" destOrd="0" presId="urn:microsoft.com/office/officeart/2005/8/layout/vList5"/>
    <dgm:cxn modelId="{D90119DF-FEB4-4236-BEE8-5056212B2ADD}" type="presOf" srcId="{7D1E37EB-14F4-4D55-B567-90FDFD1F539F}" destId="{C2D1DA04-F7E0-4226-B0EF-4A1F82181B68}" srcOrd="0" destOrd="0" presId="urn:microsoft.com/office/officeart/2005/8/layout/vList5"/>
    <dgm:cxn modelId="{235D3CE0-FAE5-40B8-A581-649765F7A956}" srcId="{47C8EC97-4646-40E6-824E-6686B46D5B1B}" destId="{A9B6CFF2-002A-4D60-A699-C5DBBDCD7A37}" srcOrd="3" destOrd="0" parTransId="{D74EC00D-B307-4C69-938B-20E13F3D5DD7}" sibTransId="{447F9103-CFF5-4893-98CC-682316AC122F}"/>
    <dgm:cxn modelId="{5EE6EAE0-2C94-435B-AFC9-05E6B9CB2E7B}" type="presOf" srcId="{5850C6A3-3D5D-4F6A-8FA1-36233F8571F5}" destId="{B33AE590-92C4-4E7F-A7CC-9A303ABE9A79}" srcOrd="0" destOrd="0" presId="urn:microsoft.com/office/officeart/2005/8/layout/vList5"/>
    <dgm:cxn modelId="{3DB642EC-490D-4F21-82E7-34D34907EEE2}" type="presOf" srcId="{221EFD26-48EF-4A24-9BFE-BF7EAAA3B357}" destId="{1442A982-BD35-4735-A16F-100E28F07DBE}" srcOrd="0" destOrd="0" presId="urn:microsoft.com/office/officeart/2005/8/layout/vList5"/>
    <dgm:cxn modelId="{C75343F2-4C70-4DCA-B1A3-6CC0662ABBDF}" type="presOf" srcId="{970168BD-FA5C-4261-A5C8-36E689044E7D}" destId="{6A22CEA8-C34A-4013-A666-EC76DFD38842}" srcOrd="0" destOrd="0" presId="urn:microsoft.com/office/officeart/2005/8/layout/vList5"/>
    <dgm:cxn modelId="{6138EAF5-94CD-4034-8C62-20D0B7CAC771}" type="presOf" srcId="{FCC2C7B0-4D17-4D27-A00A-8F4B7413D78E}" destId="{08C83CF1-BC25-46A1-AAB9-B1416F2C4ED5}" srcOrd="0" destOrd="0" presId="urn:microsoft.com/office/officeart/2005/8/layout/vList5"/>
    <dgm:cxn modelId="{B1407043-E9C2-475C-99FC-2B6E28D88C51}" type="presParOf" srcId="{A632690D-A23F-4954-9893-7E0C98B28A24}" destId="{64796D4E-C3C9-4631-8800-BD5FFB9F4FD9}" srcOrd="0" destOrd="0" presId="urn:microsoft.com/office/officeart/2005/8/layout/vList5"/>
    <dgm:cxn modelId="{9BE5DCD3-E872-4DCC-973B-7605CE256139}" type="presParOf" srcId="{64796D4E-C3C9-4631-8800-BD5FFB9F4FD9}" destId="{D664D53F-024D-4F62-8D50-D8A43F10395E}" srcOrd="0" destOrd="0" presId="urn:microsoft.com/office/officeart/2005/8/layout/vList5"/>
    <dgm:cxn modelId="{07C3850F-179C-4C40-BF74-9C32A14C2873}" type="presParOf" srcId="{A632690D-A23F-4954-9893-7E0C98B28A24}" destId="{4E5840BC-58A6-4EA9-9B19-48E7FE1389AA}" srcOrd="1" destOrd="0" presId="urn:microsoft.com/office/officeart/2005/8/layout/vList5"/>
    <dgm:cxn modelId="{751787EC-0EBD-450A-B589-540BF5D56748}" type="presParOf" srcId="{A632690D-A23F-4954-9893-7E0C98B28A24}" destId="{DF6763DF-69F6-4908-AE89-C51CBAB35372}" srcOrd="2" destOrd="0" presId="urn:microsoft.com/office/officeart/2005/8/layout/vList5"/>
    <dgm:cxn modelId="{6EC03D15-F350-4EF2-A0F0-5C3F1D79A39C}" type="presParOf" srcId="{DF6763DF-69F6-4908-AE89-C51CBAB35372}" destId="{0BB53189-06CD-4C15-B2B4-C0A99CFC7E19}" srcOrd="0" destOrd="0" presId="urn:microsoft.com/office/officeart/2005/8/layout/vList5"/>
    <dgm:cxn modelId="{1174A608-1601-418F-BF13-18C9DAEB68A5}" type="presParOf" srcId="{A632690D-A23F-4954-9893-7E0C98B28A24}" destId="{7756F386-D2BB-4DF1-AE37-1487B2124E1B}" srcOrd="3" destOrd="0" presId="urn:microsoft.com/office/officeart/2005/8/layout/vList5"/>
    <dgm:cxn modelId="{EE1381C0-9B50-4EFA-A9EB-98FDBA5E9DA4}" type="presParOf" srcId="{A632690D-A23F-4954-9893-7E0C98B28A24}" destId="{9E858379-10C1-4840-89A4-9B356A91039F}" srcOrd="4" destOrd="0" presId="urn:microsoft.com/office/officeart/2005/8/layout/vList5"/>
    <dgm:cxn modelId="{571F6DCC-7137-468B-8EE3-A90045612ECA}" type="presParOf" srcId="{9E858379-10C1-4840-89A4-9B356A91039F}" destId="{08A4A1B5-8883-4281-8C6D-93FC3A953264}" srcOrd="0" destOrd="0" presId="urn:microsoft.com/office/officeart/2005/8/layout/vList5"/>
    <dgm:cxn modelId="{94A38CF8-6DB2-4132-8ED1-0EB6296BDB0E}" type="presParOf" srcId="{A632690D-A23F-4954-9893-7E0C98B28A24}" destId="{5E9AB5C4-BB9F-4D89-9C5C-E53C097C8F81}" srcOrd="5" destOrd="0" presId="urn:microsoft.com/office/officeart/2005/8/layout/vList5"/>
    <dgm:cxn modelId="{0D441EFF-A34D-4B64-9068-4EE5A8825F75}" type="presParOf" srcId="{A632690D-A23F-4954-9893-7E0C98B28A24}" destId="{159F7DAF-A42D-4233-A16D-9DEC7AF9D8FC}" srcOrd="6" destOrd="0" presId="urn:microsoft.com/office/officeart/2005/8/layout/vList5"/>
    <dgm:cxn modelId="{0B2405D1-09D8-414B-B11C-E18C56AE2FF1}" type="presParOf" srcId="{159F7DAF-A42D-4233-A16D-9DEC7AF9D8FC}" destId="{422603D8-5AE6-4AB0-ADED-83354874C9E7}" srcOrd="0" destOrd="0" presId="urn:microsoft.com/office/officeart/2005/8/layout/vList5"/>
    <dgm:cxn modelId="{97359BBF-CDE6-4BC3-94EC-F32E39B2DB2F}" type="presParOf" srcId="{A632690D-A23F-4954-9893-7E0C98B28A24}" destId="{16F85D20-1211-4325-A5E1-16B9FCEE808E}" srcOrd="7" destOrd="0" presId="urn:microsoft.com/office/officeart/2005/8/layout/vList5"/>
    <dgm:cxn modelId="{4F44A03D-B004-4CC5-92FE-CFC252E6810E}" type="presParOf" srcId="{A632690D-A23F-4954-9893-7E0C98B28A24}" destId="{6DCA00F8-B5D6-4DD6-960B-D424F1F6B1B2}" srcOrd="8" destOrd="0" presId="urn:microsoft.com/office/officeart/2005/8/layout/vList5"/>
    <dgm:cxn modelId="{FFBA14EF-51CA-4460-BFB5-12951A0BA48E}" type="presParOf" srcId="{6DCA00F8-B5D6-4DD6-960B-D424F1F6B1B2}" destId="{C2D1DA04-F7E0-4226-B0EF-4A1F82181B68}" srcOrd="0" destOrd="0" presId="urn:microsoft.com/office/officeart/2005/8/layout/vList5"/>
    <dgm:cxn modelId="{26D3D3EB-69AA-4C66-B2D3-2DC4DDDCA56C}" type="presParOf" srcId="{A632690D-A23F-4954-9893-7E0C98B28A24}" destId="{94233179-C66A-4AC3-8F98-03DB97570B3C}" srcOrd="9" destOrd="0" presId="urn:microsoft.com/office/officeart/2005/8/layout/vList5"/>
    <dgm:cxn modelId="{94B3FCBD-2405-469B-B5CC-818E73FAEF32}" type="presParOf" srcId="{A632690D-A23F-4954-9893-7E0C98B28A24}" destId="{CF8D67EE-B554-4861-9B07-D7929314EC55}" srcOrd="10" destOrd="0" presId="urn:microsoft.com/office/officeart/2005/8/layout/vList5"/>
    <dgm:cxn modelId="{51505916-A767-451D-800B-BB8819F5B3A2}" type="presParOf" srcId="{CF8D67EE-B554-4861-9B07-D7929314EC55}" destId="{7C59DF17-D19A-49A9-8AEE-0D395AFA797E}" srcOrd="0" destOrd="0" presId="urn:microsoft.com/office/officeart/2005/8/layout/vList5"/>
    <dgm:cxn modelId="{D7CE5979-82BC-40D2-82C6-CFA412095582}" type="presParOf" srcId="{A632690D-A23F-4954-9893-7E0C98B28A24}" destId="{2D85228D-CB61-494D-96EF-4B67EDF6A4D3}" srcOrd="11" destOrd="0" presId="urn:microsoft.com/office/officeart/2005/8/layout/vList5"/>
    <dgm:cxn modelId="{699021EE-77E9-4792-A9C1-4326EEC857C5}" type="presParOf" srcId="{A632690D-A23F-4954-9893-7E0C98B28A24}" destId="{87CE5BA6-FEC9-4BE1-A0E0-6A358E28ADEA}" srcOrd="12" destOrd="0" presId="urn:microsoft.com/office/officeart/2005/8/layout/vList5"/>
    <dgm:cxn modelId="{7FA284D0-3A3A-4BF2-9043-9545F3152660}" type="presParOf" srcId="{87CE5BA6-FEC9-4BE1-A0E0-6A358E28ADEA}" destId="{B33AE590-92C4-4E7F-A7CC-9A303ABE9A79}" srcOrd="0" destOrd="0" presId="urn:microsoft.com/office/officeart/2005/8/layout/vList5"/>
    <dgm:cxn modelId="{67043EB0-4069-468F-9068-692600EEBC07}" type="presParOf" srcId="{A632690D-A23F-4954-9893-7E0C98B28A24}" destId="{96921D49-70DD-4EB0-A837-42E0D76DF7D3}" srcOrd="13" destOrd="0" presId="urn:microsoft.com/office/officeart/2005/8/layout/vList5"/>
    <dgm:cxn modelId="{EC9235DD-3D1A-4793-A109-1EC1669B9D0D}" type="presParOf" srcId="{A632690D-A23F-4954-9893-7E0C98B28A24}" destId="{9BD8563F-99B4-400D-8C7D-6ED5816369FE}" srcOrd="14" destOrd="0" presId="urn:microsoft.com/office/officeart/2005/8/layout/vList5"/>
    <dgm:cxn modelId="{1337D938-1E60-432F-A28D-CA347350DFA5}" type="presParOf" srcId="{9BD8563F-99B4-400D-8C7D-6ED5816369FE}" destId="{1442A982-BD35-4735-A16F-100E28F07DBE}" srcOrd="0" destOrd="0" presId="urn:microsoft.com/office/officeart/2005/8/layout/vList5"/>
    <dgm:cxn modelId="{77F4B272-50C4-4449-86B5-F618F7CAFD51}" type="presParOf" srcId="{A632690D-A23F-4954-9893-7E0C98B28A24}" destId="{25191566-562C-4AED-9378-64F5B35BFFC5}" srcOrd="15" destOrd="0" presId="urn:microsoft.com/office/officeart/2005/8/layout/vList5"/>
    <dgm:cxn modelId="{676A55C5-1712-42FE-90C7-48E0AF25E681}" type="presParOf" srcId="{A632690D-A23F-4954-9893-7E0C98B28A24}" destId="{2C190A7A-3834-4B2F-A4D0-767A1EA31221}" srcOrd="16" destOrd="0" presId="urn:microsoft.com/office/officeart/2005/8/layout/vList5"/>
    <dgm:cxn modelId="{EB5C0C38-12BE-43D1-B53B-956C9DB09721}" type="presParOf" srcId="{2C190A7A-3834-4B2F-A4D0-767A1EA31221}" destId="{6A22CEA8-C34A-4013-A666-EC76DFD38842}" srcOrd="0" destOrd="0" presId="urn:microsoft.com/office/officeart/2005/8/layout/vList5"/>
    <dgm:cxn modelId="{565EEB32-984D-4511-B7F1-FCAA97DA935D}" type="presParOf" srcId="{A632690D-A23F-4954-9893-7E0C98B28A24}" destId="{2FD238C6-A42D-440C-9187-EAB09C5D9BE4}" srcOrd="17" destOrd="0" presId="urn:microsoft.com/office/officeart/2005/8/layout/vList5"/>
    <dgm:cxn modelId="{D52F2C4E-D38D-4578-8983-8D017870E5F3}" type="presParOf" srcId="{A632690D-A23F-4954-9893-7E0C98B28A24}" destId="{88AE3A20-2643-48B5-9176-CD2B2DA84D69}" srcOrd="18" destOrd="0" presId="urn:microsoft.com/office/officeart/2005/8/layout/vList5"/>
    <dgm:cxn modelId="{95A2DFBB-9F8D-4EAD-9CDA-AA0F7CC3D120}" type="presParOf" srcId="{88AE3A20-2643-48B5-9176-CD2B2DA84D69}" destId="{08C83CF1-BC25-46A1-AAB9-B1416F2C4ED5}" srcOrd="0" destOrd="0" presId="urn:microsoft.com/office/officeart/2005/8/layout/vList5"/>
    <dgm:cxn modelId="{918B0E7C-B06F-4E21-A75F-F881BE4EFD7B}" type="presParOf" srcId="{A632690D-A23F-4954-9893-7E0C98B28A24}" destId="{73D826E1-4C70-42D5-A25D-B3CC426C1FC9}" srcOrd="19" destOrd="0" presId="urn:microsoft.com/office/officeart/2005/8/layout/vList5"/>
    <dgm:cxn modelId="{FEBBB417-FAA4-4074-8646-CA1F48CC5F8B}" type="presParOf" srcId="{A632690D-A23F-4954-9893-7E0C98B28A24}" destId="{9261E144-791A-4FB4-B552-0CF3E8EB13DB}" srcOrd="20" destOrd="0" presId="urn:microsoft.com/office/officeart/2005/8/layout/vList5"/>
    <dgm:cxn modelId="{02F0A937-966A-4B80-BBB9-5289258DE82F}" type="presParOf" srcId="{9261E144-791A-4FB4-B552-0CF3E8EB13DB}" destId="{C449775B-26AE-4880-975C-75666CC02F48}" srcOrd="0" destOrd="0" presId="urn:microsoft.com/office/officeart/2005/8/layout/vList5"/>
    <dgm:cxn modelId="{29EE23E7-3A50-42DF-B671-5F1BE8852255}" type="presParOf" srcId="{A632690D-A23F-4954-9893-7E0C98B28A24}" destId="{B5B63B79-597A-426E-8B15-B040E4DB0964}" srcOrd="21" destOrd="0" presId="urn:microsoft.com/office/officeart/2005/8/layout/vList5"/>
    <dgm:cxn modelId="{AA2BD52D-21DF-436D-B6A6-85A372D3AD3E}" type="presParOf" srcId="{A632690D-A23F-4954-9893-7E0C98B28A24}" destId="{ECD3FF63-E6C5-4594-A6F4-E54587B9F487}" srcOrd="22" destOrd="0" presId="urn:microsoft.com/office/officeart/2005/8/layout/vList5"/>
    <dgm:cxn modelId="{B20AB879-AE7D-4E2F-A934-FD5C81A5CE4C}" type="presParOf" srcId="{ECD3FF63-E6C5-4594-A6F4-E54587B9F487}" destId="{C10980CB-9E61-4ED5-BEF3-CA837965911D}" srcOrd="0" destOrd="0" presId="urn:microsoft.com/office/officeart/2005/8/layout/vList5"/>
    <dgm:cxn modelId="{5D2CE754-4E55-4D7F-88AF-334645907991}" type="presParOf" srcId="{A632690D-A23F-4954-9893-7E0C98B28A24}" destId="{2DE8AD2F-FF45-4408-B8E6-57AC70B2A0E7}" srcOrd="23" destOrd="0" presId="urn:microsoft.com/office/officeart/2005/8/layout/vList5"/>
    <dgm:cxn modelId="{6B5BAB7A-53E3-4ADA-A7E5-D82497F872FC}" type="presParOf" srcId="{A632690D-A23F-4954-9893-7E0C98B28A24}" destId="{792C5AC5-AB0A-49A9-BADC-FED709DB3C8F}" srcOrd="24" destOrd="0" presId="urn:microsoft.com/office/officeart/2005/8/layout/vList5"/>
    <dgm:cxn modelId="{9B2EF86D-49B1-413E-AB01-7E3721FAB324}" type="presParOf" srcId="{792C5AC5-AB0A-49A9-BADC-FED709DB3C8F}" destId="{7C05DC64-B00F-4B17-8481-2289E4048635}" srcOrd="0" destOrd="0" presId="urn:microsoft.com/office/officeart/2005/8/layout/vList5"/>
  </dgm:cxnLst>
  <dgm:bg>
    <a:noFill/>
    <a:effect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C8EC97-4646-40E6-824E-6686B46D5B1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123358B-9D74-4BE9-82F2-E96A9C62627F}">
      <dgm:prSet/>
      <dgm:spPr/>
      <dgm:t>
        <a:bodyPr/>
        <a:lstStyle/>
        <a:p>
          <a:pPr rtl="0"/>
          <a:r>
            <a:rPr lang="en-US" b="1" dirty="0" err="1">
              <a:solidFill>
                <a:srgbClr val="C00000"/>
              </a:solidFill>
            </a:rPr>
            <a:t>Acciaierie</a:t>
          </a:r>
          <a:r>
            <a:rPr lang="en-US" b="1" dirty="0">
              <a:solidFill>
                <a:srgbClr val="C00000"/>
              </a:solidFill>
            </a:rPr>
            <a:t> </a:t>
          </a:r>
          <a:r>
            <a:rPr lang="en-US" b="1" dirty="0" err="1">
              <a:solidFill>
                <a:srgbClr val="C00000"/>
              </a:solidFill>
            </a:rPr>
            <a:t>Bertoli</a:t>
          </a:r>
          <a:r>
            <a:rPr lang="en-US" b="1" dirty="0">
              <a:solidFill>
                <a:srgbClr val="C00000"/>
              </a:solidFill>
            </a:rPr>
            <a:t> </a:t>
          </a:r>
          <a:r>
            <a:rPr lang="en-US" b="1" dirty="0" err="1">
              <a:solidFill>
                <a:srgbClr val="C00000"/>
              </a:solidFill>
            </a:rPr>
            <a:t>Safau</a:t>
          </a:r>
          <a:r>
            <a:rPr lang="en-US" b="1" dirty="0">
              <a:solidFill>
                <a:srgbClr val="C00000"/>
              </a:solidFill>
            </a:rPr>
            <a:t> </a:t>
          </a:r>
          <a:r>
            <a:rPr lang="en-US" b="1" dirty="0" err="1">
              <a:solidFill>
                <a:srgbClr val="C00000"/>
              </a:solidFill>
            </a:rPr>
            <a:t>SpA</a:t>
          </a:r>
          <a:r>
            <a:rPr lang="en-US" b="1" dirty="0">
              <a:solidFill>
                <a:srgbClr val="C00000"/>
              </a:solidFill>
            </a:rPr>
            <a:t> (ABS)</a:t>
          </a:r>
          <a:endParaRPr lang="en-US" dirty="0">
            <a:solidFill>
              <a:srgbClr val="C00000"/>
            </a:solidFill>
          </a:endParaRPr>
        </a:p>
      </dgm:t>
    </dgm:pt>
    <dgm:pt modelId="{34420D40-6587-408C-9431-262E42D18193}" type="parTrans" cxnId="{9052B548-F00F-4E8F-8259-FB7B293E6C1B}">
      <dgm:prSet/>
      <dgm:spPr/>
      <dgm:t>
        <a:bodyPr/>
        <a:lstStyle/>
        <a:p>
          <a:endParaRPr lang="en-US"/>
        </a:p>
      </dgm:t>
    </dgm:pt>
    <dgm:pt modelId="{D4552453-9D05-4F91-84C0-1507D6DAB42D}" type="sibTrans" cxnId="{9052B548-F00F-4E8F-8259-FB7B293E6C1B}">
      <dgm:prSet/>
      <dgm:spPr/>
      <dgm:t>
        <a:bodyPr/>
        <a:lstStyle/>
        <a:p>
          <a:endParaRPr lang="en-US"/>
        </a:p>
      </dgm:t>
    </dgm:pt>
    <dgm:pt modelId="{1476B311-7AD9-436B-9BFA-9660F57F5D3F}">
      <dgm:prSet/>
      <dgm:spPr/>
      <dgm:t>
        <a:bodyPr/>
        <a:lstStyle/>
        <a:p>
          <a:pPr rtl="0"/>
          <a:r>
            <a:rPr lang="en-US" b="1" dirty="0" err="1">
              <a:solidFill>
                <a:srgbClr val="C00000"/>
              </a:solidFill>
            </a:rPr>
            <a:t>Acciaierie</a:t>
          </a:r>
          <a:r>
            <a:rPr lang="en-US" b="1" dirty="0">
              <a:solidFill>
                <a:srgbClr val="C00000"/>
              </a:solidFill>
            </a:rPr>
            <a:t> </a:t>
          </a:r>
          <a:r>
            <a:rPr lang="en-US" b="1" dirty="0" err="1">
              <a:solidFill>
                <a:srgbClr val="C00000"/>
              </a:solidFill>
            </a:rPr>
            <a:t>Venete</a:t>
          </a:r>
          <a:r>
            <a:rPr lang="en-US" b="1" dirty="0">
              <a:solidFill>
                <a:srgbClr val="C00000"/>
              </a:solidFill>
            </a:rPr>
            <a:t> </a:t>
          </a:r>
          <a:r>
            <a:rPr lang="en-US" b="1" dirty="0" err="1">
              <a:solidFill>
                <a:srgbClr val="C00000"/>
              </a:solidFill>
            </a:rPr>
            <a:t>SpA</a:t>
          </a:r>
          <a:endParaRPr lang="en-US" dirty="0">
            <a:solidFill>
              <a:srgbClr val="C00000"/>
            </a:solidFill>
          </a:endParaRPr>
        </a:p>
      </dgm:t>
    </dgm:pt>
    <dgm:pt modelId="{2421823C-BA2B-40E1-B998-3B782D1D4B98}" type="parTrans" cxnId="{91284F34-7251-4431-B195-7DFD5C13B9F1}">
      <dgm:prSet/>
      <dgm:spPr/>
      <dgm:t>
        <a:bodyPr/>
        <a:lstStyle/>
        <a:p>
          <a:endParaRPr lang="en-US"/>
        </a:p>
      </dgm:t>
    </dgm:pt>
    <dgm:pt modelId="{E74485D3-25AF-4F08-9E62-3714B6F51601}" type="sibTrans" cxnId="{91284F34-7251-4431-B195-7DFD5C13B9F1}">
      <dgm:prSet/>
      <dgm:spPr/>
      <dgm:t>
        <a:bodyPr/>
        <a:lstStyle/>
        <a:p>
          <a:endParaRPr lang="en-US"/>
        </a:p>
      </dgm:t>
    </dgm:pt>
    <dgm:pt modelId="{A9B6CFF2-002A-4D60-A699-C5DBBDCD7A37}">
      <dgm:prSet/>
      <dgm:spPr/>
      <dgm:t>
        <a:bodyPr/>
        <a:lstStyle/>
        <a:p>
          <a:pPr rtl="0"/>
          <a:r>
            <a:rPr lang="en-US" b="1" dirty="0" err="1">
              <a:solidFill>
                <a:srgbClr val="C00000"/>
              </a:solidFill>
            </a:rPr>
            <a:t>Outokumpu</a:t>
          </a:r>
          <a:endParaRPr lang="en-US" dirty="0">
            <a:solidFill>
              <a:srgbClr val="C00000"/>
            </a:solidFill>
          </a:endParaRPr>
        </a:p>
      </dgm:t>
    </dgm:pt>
    <dgm:pt modelId="{D74EC00D-B307-4C69-938B-20E13F3D5DD7}" type="parTrans" cxnId="{235D3CE0-FAE5-40B8-A581-649765F7A956}">
      <dgm:prSet/>
      <dgm:spPr/>
      <dgm:t>
        <a:bodyPr/>
        <a:lstStyle/>
        <a:p>
          <a:endParaRPr lang="en-US"/>
        </a:p>
      </dgm:t>
    </dgm:pt>
    <dgm:pt modelId="{447F9103-CFF5-4893-98CC-682316AC122F}" type="sibTrans" cxnId="{235D3CE0-FAE5-40B8-A581-649765F7A956}">
      <dgm:prSet/>
      <dgm:spPr/>
      <dgm:t>
        <a:bodyPr/>
        <a:lstStyle/>
        <a:p>
          <a:endParaRPr lang="en-US"/>
        </a:p>
      </dgm:t>
    </dgm:pt>
    <dgm:pt modelId="{7D1E37EB-14F4-4D55-B567-90FDFD1F539F}">
      <dgm:prSet/>
      <dgm:spPr/>
      <dgm:t>
        <a:bodyPr/>
        <a:lstStyle/>
        <a:p>
          <a:pPr rtl="0"/>
          <a:r>
            <a:rPr lang="en-IN" b="1" i="0" baseline="0" dirty="0">
              <a:solidFill>
                <a:srgbClr val="C00000"/>
              </a:solidFill>
            </a:rPr>
            <a:t>NLMK Verona</a:t>
          </a:r>
          <a:endParaRPr lang="en-US" dirty="0">
            <a:solidFill>
              <a:srgbClr val="C00000"/>
            </a:solidFill>
          </a:endParaRPr>
        </a:p>
      </dgm:t>
    </dgm:pt>
    <dgm:pt modelId="{A0BEECA3-DA44-4EF7-8653-CDFC43E50770}" type="parTrans" cxnId="{8318C7CB-1004-41A4-8633-B1CFE580EAB2}">
      <dgm:prSet/>
      <dgm:spPr/>
      <dgm:t>
        <a:bodyPr/>
        <a:lstStyle/>
        <a:p>
          <a:endParaRPr lang="en-US"/>
        </a:p>
      </dgm:t>
    </dgm:pt>
    <dgm:pt modelId="{53BE9877-58E5-4A2E-A607-38062EC1F16D}" type="sibTrans" cxnId="{8318C7CB-1004-41A4-8633-B1CFE580EAB2}">
      <dgm:prSet/>
      <dgm:spPr/>
      <dgm:t>
        <a:bodyPr/>
        <a:lstStyle/>
        <a:p>
          <a:endParaRPr lang="en-US"/>
        </a:p>
      </dgm:t>
    </dgm:pt>
    <dgm:pt modelId="{DCD44877-C5C0-48C9-AC77-AB9FCA93E0E8}">
      <dgm:prSet/>
      <dgm:spPr/>
      <dgm:t>
        <a:bodyPr/>
        <a:lstStyle/>
        <a:p>
          <a:pPr rtl="0"/>
          <a:r>
            <a:rPr lang="en-US" b="1" dirty="0">
              <a:solidFill>
                <a:srgbClr val="C00000"/>
              </a:solidFill>
            </a:rPr>
            <a:t>PCK BUDERUS</a:t>
          </a:r>
        </a:p>
      </dgm:t>
    </dgm:pt>
    <dgm:pt modelId="{FB817F8B-D75B-446F-9495-4FDAF81845A2}" type="parTrans" cxnId="{70FB15A0-53B4-4E1B-A080-5C1EE459B7E1}">
      <dgm:prSet/>
      <dgm:spPr/>
      <dgm:t>
        <a:bodyPr/>
        <a:lstStyle/>
        <a:p>
          <a:endParaRPr lang="en-US"/>
        </a:p>
      </dgm:t>
    </dgm:pt>
    <dgm:pt modelId="{65626CE6-6CEB-45E8-AE2B-564601EA5550}" type="sibTrans" cxnId="{70FB15A0-53B4-4E1B-A080-5C1EE459B7E1}">
      <dgm:prSet/>
      <dgm:spPr/>
      <dgm:t>
        <a:bodyPr/>
        <a:lstStyle/>
        <a:p>
          <a:endParaRPr lang="en-US"/>
        </a:p>
      </dgm:t>
    </dgm:pt>
    <dgm:pt modelId="{5850C6A3-3D5D-4F6A-8FA1-36233F8571F5}">
      <dgm:prSet/>
      <dgm:spPr/>
      <dgm:t>
        <a:bodyPr/>
        <a:lstStyle/>
        <a:p>
          <a:pPr rtl="0"/>
          <a:endParaRPr lang="en-US" dirty="0">
            <a:solidFill>
              <a:srgbClr val="C00000"/>
            </a:solidFill>
          </a:endParaRPr>
        </a:p>
      </dgm:t>
    </dgm:pt>
    <dgm:pt modelId="{B8C08599-231E-4C73-89A6-BD28F8E81CC7}" type="parTrans" cxnId="{0F34A844-5053-4C00-9E1C-0BF7F871516C}">
      <dgm:prSet/>
      <dgm:spPr/>
      <dgm:t>
        <a:bodyPr/>
        <a:lstStyle/>
        <a:p>
          <a:endParaRPr lang="en-US"/>
        </a:p>
      </dgm:t>
    </dgm:pt>
    <dgm:pt modelId="{C4E10EF6-7288-4352-AE70-ACA28EBB04BF}" type="sibTrans" cxnId="{0F34A844-5053-4C00-9E1C-0BF7F871516C}">
      <dgm:prSet/>
      <dgm:spPr/>
      <dgm:t>
        <a:bodyPr/>
        <a:lstStyle/>
        <a:p>
          <a:endParaRPr lang="en-US"/>
        </a:p>
      </dgm:t>
    </dgm:pt>
    <dgm:pt modelId="{221EFD26-48EF-4A24-9BFE-BF7EAAA3B357}">
      <dgm:prSet/>
      <dgm:spPr/>
      <dgm:t>
        <a:bodyPr/>
        <a:lstStyle/>
        <a:p>
          <a:pPr rtl="0"/>
          <a:endParaRPr lang="en-US" b="1" dirty="0">
            <a:solidFill>
              <a:srgbClr val="C00000"/>
            </a:solidFill>
          </a:endParaRPr>
        </a:p>
      </dgm:t>
    </dgm:pt>
    <dgm:pt modelId="{B925DF9E-8A1F-436C-A0B4-D27FEC5EEA47}" type="parTrans" cxnId="{5CC92255-A2BC-4A25-8A75-02D0A121124E}">
      <dgm:prSet/>
      <dgm:spPr/>
      <dgm:t>
        <a:bodyPr/>
        <a:lstStyle/>
        <a:p>
          <a:endParaRPr lang="en-US"/>
        </a:p>
      </dgm:t>
    </dgm:pt>
    <dgm:pt modelId="{A34AB50A-0F63-4984-86AF-6C3DA38F7637}" type="sibTrans" cxnId="{5CC92255-A2BC-4A25-8A75-02D0A121124E}">
      <dgm:prSet/>
      <dgm:spPr/>
      <dgm:t>
        <a:bodyPr/>
        <a:lstStyle/>
        <a:p>
          <a:endParaRPr lang="en-US"/>
        </a:p>
      </dgm:t>
    </dgm:pt>
    <dgm:pt modelId="{970168BD-FA5C-4261-A5C8-36E689044E7D}">
      <dgm:prSet/>
      <dgm:spPr/>
      <dgm:t>
        <a:bodyPr/>
        <a:lstStyle/>
        <a:p>
          <a:pPr rtl="0"/>
          <a:endParaRPr lang="en-US" dirty="0">
            <a:solidFill>
              <a:srgbClr val="C00000"/>
            </a:solidFill>
          </a:endParaRPr>
        </a:p>
      </dgm:t>
    </dgm:pt>
    <dgm:pt modelId="{ED4F1DFF-5328-4F6E-924D-A069FBB06510}" type="parTrans" cxnId="{8FFB6F60-B6CC-48E9-A7DB-06D7D7C16241}">
      <dgm:prSet/>
      <dgm:spPr/>
      <dgm:t>
        <a:bodyPr/>
        <a:lstStyle/>
        <a:p>
          <a:endParaRPr lang="en-US"/>
        </a:p>
      </dgm:t>
    </dgm:pt>
    <dgm:pt modelId="{F39643B9-5AB8-40E1-8FAA-135A61FA43BA}" type="sibTrans" cxnId="{8FFB6F60-B6CC-48E9-A7DB-06D7D7C16241}">
      <dgm:prSet/>
      <dgm:spPr/>
      <dgm:t>
        <a:bodyPr/>
        <a:lstStyle/>
        <a:p>
          <a:endParaRPr lang="en-US"/>
        </a:p>
      </dgm:t>
    </dgm:pt>
    <dgm:pt modelId="{FCC2C7B0-4D17-4D27-A00A-8F4B7413D78E}">
      <dgm:prSet/>
      <dgm:spPr/>
      <dgm:t>
        <a:bodyPr/>
        <a:lstStyle/>
        <a:p>
          <a:pPr rtl="0"/>
          <a:endParaRPr lang="en-US" b="1" dirty="0">
            <a:solidFill>
              <a:srgbClr val="C00000"/>
            </a:solidFill>
          </a:endParaRPr>
        </a:p>
      </dgm:t>
    </dgm:pt>
    <dgm:pt modelId="{E097EFD3-CA93-4BBA-9B17-7F6C5E2E62A3}" type="parTrans" cxnId="{96A9C0A5-4C63-41D9-B87B-7D379EA98660}">
      <dgm:prSet/>
      <dgm:spPr/>
      <dgm:t>
        <a:bodyPr/>
        <a:lstStyle/>
        <a:p>
          <a:endParaRPr lang="en-US"/>
        </a:p>
      </dgm:t>
    </dgm:pt>
    <dgm:pt modelId="{B7D895E6-2281-4E1E-9452-6018E5782106}" type="sibTrans" cxnId="{96A9C0A5-4C63-41D9-B87B-7D379EA98660}">
      <dgm:prSet/>
      <dgm:spPr/>
      <dgm:t>
        <a:bodyPr/>
        <a:lstStyle/>
        <a:p>
          <a:endParaRPr lang="en-US"/>
        </a:p>
      </dgm:t>
    </dgm:pt>
    <dgm:pt modelId="{865A2DC6-E697-47D2-A805-B5192DE301C1}">
      <dgm:prSet/>
      <dgm:spPr/>
      <dgm:t>
        <a:bodyPr/>
        <a:lstStyle/>
        <a:p>
          <a:pPr rtl="0"/>
          <a:endParaRPr lang="en-US" b="1" i="0" baseline="0" dirty="0">
            <a:solidFill>
              <a:srgbClr val="C00000"/>
            </a:solidFill>
          </a:endParaRPr>
        </a:p>
      </dgm:t>
    </dgm:pt>
    <dgm:pt modelId="{016116FE-38B9-4B2A-B8CA-1C1011B7D7C9}" type="parTrans" cxnId="{94650F61-7867-4E49-A0A0-09ECA46C43FB}">
      <dgm:prSet/>
      <dgm:spPr/>
      <dgm:t>
        <a:bodyPr/>
        <a:lstStyle/>
        <a:p>
          <a:endParaRPr lang="en-US"/>
        </a:p>
      </dgm:t>
    </dgm:pt>
    <dgm:pt modelId="{8F4F982E-AF88-4C8C-AC79-9C2F5EE60134}" type="sibTrans" cxnId="{94650F61-7867-4E49-A0A0-09ECA46C43FB}">
      <dgm:prSet/>
      <dgm:spPr/>
      <dgm:t>
        <a:bodyPr/>
        <a:lstStyle/>
        <a:p>
          <a:endParaRPr lang="en-US"/>
        </a:p>
      </dgm:t>
    </dgm:pt>
    <dgm:pt modelId="{7C197FF8-CCB5-4465-B8C8-C989EC735505}">
      <dgm:prSet/>
      <dgm:spPr/>
      <dgm:t>
        <a:bodyPr/>
        <a:lstStyle/>
        <a:p>
          <a:pPr rtl="0"/>
          <a:endParaRPr lang="en-US" b="1" i="0" baseline="0" dirty="0">
            <a:solidFill>
              <a:srgbClr val="C00000"/>
            </a:solidFill>
          </a:endParaRPr>
        </a:p>
      </dgm:t>
    </dgm:pt>
    <dgm:pt modelId="{ED10FD46-0BD2-4EFB-96F8-5BC2880189C9}" type="parTrans" cxnId="{9F210674-ECC9-497E-9645-D720EE5FF13F}">
      <dgm:prSet/>
      <dgm:spPr/>
      <dgm:t>
        <a:bodyPr/>
        <a:lstStyle/>
        <a:p>
          <a:endParaRPr lang="en-US"/>
        </a:p>
      </dgm:t>
    </dgm:pt>
    <dgm:pt modelId="{B18941EA-55F9-4CBB-A7AE-94BDA67D105C}" type="sibTrans" cxnId="{9F210674-ECC9-497E-9645-D720EE5FF13F}">
      <dgm:prSet/>
      <dgm:spPr/>
      <dgm:t>
        <a:bodyPr/>
        <a:lstStyle/>
        <a:p>
          <a:endParaRPr lang="en-US"/>
        </a:p>
      </dgm:t>
    </dgm:pt>
    <dgm:pt modelId="{B66661C5-27CB-4FDA-BEB3-CC3EBE4C506F}">
      <dgm:prSet/>
      <dgm:spPr/>
      <dgm:t>
        <a:bodyPr/>
        <a:lstStyle/>
        <a:p>
          <a:pPr rtl="0"/>
          <a:endParaRPr lang="en-US" b="1" i="0" baseline="0" dirty="0">
            <a:solidFill>
              <a:srgbClr val="C00000"/>
            </a:solidFill>
          </a:endParaRPr>
        </a:p>
      </dgm:t>
    </dgm:pt>
    <dgm:pt modelId="{AC2D3E9D-98E0-4C4B-BFAF-7EE4EB53201D}" type="parTrans" cxnId="{0CA7D982-035A-4C92-97D3-FDA4170F7B97}">
      <dgm:prSet/>
      <dgm:spPr/>
      <dgm:t>
        <a:bodyPr/>
        <a:lstStyle/>
        <a:p>
          <a:endParaRPr lang="en-US"/>
        </a:p>
      </dgm:t>
    </dgm:pt>
    <dgm:pt modelId="{BEA7434E-0EAE-42B4-9A31-70A6296C8183}" type="sibTrans" cxnId="{0CA7D982-035A-4C92-97D3-FDA4170F7B97}">
      <dgm:prSet/>
      <dgm:spPr/>
      <dgm:t>
        <a:bodyPr/>
        <a:lstStyle/>
        <a:p>
          <a:endParaRPr lang="en-US"/>
        </a:p>
      </dgm:t>
    </dgm:pt>
    <dgm:pt modelId="{A632690D-A23F-4954-9893-7E0C98B28A24}" type="pres">
      <dgm:prSet presAssocID="{47C8EC97-4646-40E6-824E-6686B46D5B1B}" presName="Name0" presStyleCnt="0">
        <dgm:presLayoutVars>
          <dgm:dir/>
          <dgm:animLvl val="lvl"/>
          <dgm:resizeHandles val="exact"/>
        </dgm:presLayoutVars>
      </dgm:prSet>
      <dgm:spPr/>
    </dgm:pt>
    <dgm:pt modelId="{DF6763DF-69F6-4908-AE89-C51CBAB35372}" type="pres">
      <dgm:prSet presAssocID="{3123358B-9D74-4BE9-82F2-E96A9C62627F}" presName="linNode" presStyleCnt="0"/>
      <dgm:spPr/>
    </dgm:pt>
    <dgm:pt modelId="{0BB53189-06CD-4C15-B2B4-C0A99CFC7E19}" type="pres">
      <dgm:prSet presAssocID="{3123358B-9D74-4BE9-82F2-E96A9C62627F}" presName="parentText" presStyleLbl="node1" presStyleIdx="0" presStyleCnt="12" custScaleX="167455">
        <dgm:presLayoutVars>
          <dgm:chMax val="1"/>
          <dgm:bulletEnabled val="1"/>
        </dgm:presLayoutVars>
      </dgm:prSet>
      <dgm:spPr/>
    </dgm:pt>
    <dgm:pt modelId="{7756F386-D2BB-4DF1-AE37-1487B2124E1B}" type="pres">
      <dgm:prSet presAssocID="{D4552453-9D05-4F91-84C0-1507D6DAB42D}" presName="sp" presStyleCnt="0"/>
      <dgm:spPr/>
    </dgm:pt>
    <dgm:pt modelId="{9E858379-10C1-4840-89A4-9B356A91039F}" type="pres">
      <dgm:prSet presAssocID="{1476B311-7AD9-436B-9BFA-9660F57F5D3F}" presName="linNode" presStyleCnt="0"/>
      <dgm:spPr/>
    </dgm:pt>
    <dgm:pt modelId="{08A4A1B5-8883-4281-8C6D-93FC3A953264}" type="pres">
      <dgm:prSet presAssocID="{1476B311-7AD9-436B-9BFA-9660F57F5D3F}" presName="parentText" presStyleLbl="node1" presStyleIdx="1" presStyleCnt="12" custScaleX="167455">
        <dgm:presLayoutVars>
          <dgm:chMax val="1"/>
          <dgm:bulletEnabled val="1"/>
        </dgm:presLayoutVars>
      </dgm:prSet>
      <dgm:spPr/>
    </dgm:pt>
    <dgm:pt modelId="{5E9AB5C4-BB9F-4D89-9C5C-E53C097C8F81}" type="pres">
      <dgm:prSet presAssocID="{E74485D3-25AF-4F08-9E62-3714B6F51601}" presName="sp" presStyleCnt="0"/>
      <dgm:spPr/>
    </dgm:pt>
    <dgm:pt modelId="{159F7DAF-A42D-4233-A16D-9DEC7AF9D8FC}" type="pres">
      <dgm:prSet presAssocID="{A9B6CFF2-002A-4D60-A699-C5DBBDCD7A37}" presName="linNode" presStyleCnt="0"/>
      <dgm:spPr/>
    </dgm:pt>
    <dgm:pt modelId="{422603D8-5AE6-4AB0-ADED-83354874C9E7}" type="pres">
      <dgm:prSet presAssocID="{A9B6CFF2-002A-4D60-A699-C5DBBDCD7A37}" presName="parentText" presStyleLbl="node1" presStyleIdx="2" presStyleCnt="12" custScaleX="167455">
        <dgm:presLayoutVars>
          <dgm:chMax val="1"/>
          <dgm:bulletEnabled val="1"/>
        </dgm:presLayoutVars>
      </dgm:prSet>
      <dgm:spPr/>
    </dgm:pt>
    <dgm:pt modelId="{16F85D20-1211-4325-A5E1-16B9FCEE808E}" type="pres">
      <dgm:prSet presAssocID="{447F9103-CFF5-4893-98CC-682316AC122F}" presName="sp" presStyleCnt="0"/>
      <dgm:spPr/>
    </dgm:pt>
    <dgm:pt modelId="{6DCA00F8-B5D6-4DD6-960B-D424F1F6B1B2}" type="pres">
      <dgm:prSet presAssocID="{7D1E37EB-14F4-4D55-B567-90FDFD1F539F}" presName="linNode" presStyleCnt="0"/>
      <dgm:spPr/>
    </dgm:pt>
    <dgm:pt modelId="{C2D1DA04-F7E0-4226-B0EF-4A1F82181B68}" type="pres">
      <dgm:prSet presAssocID="{7D1E37EB-14F4-4D55-B567-90FDFD1F539F}" presName="parentText" presStyleLbl="node1" presStyleIdx="3" presStyleCnt="12" custScaleX="167455">
        <dgm:presLayoutVars>
          <dgm:chMax val="1"/>
          <dgm:bulletEnabled val="1"/>
        </dgm:presLayoutVars>
      </dgm:prSet>
      <dgm:spPr/>
    </dgm:pt>
    <dgm:pt modelId="{94233179-C66A-4AC3-8F98-03DB97570B3C}" type="pres">
      <dgm:prSet presAssocID="{53BE9877-58E5-4A2E-A607-38062EC1F16D}" presName="sp" presStyleCnt="0"/>
      <dgm:spPr/>
    </dgm:pt>
    <dgm:pt modelId="{CF8D67EE-B554-4861-9B07-D7929314EC55}" type="pres">
      <dgm:prSet presAssocID="{DCD44877-C5C0-48C9-AC77-AB9FCA93E0E8}" presName="linNode" presStyleCnt="0"/>
      <dgm:spPr/>
    </dgm:pt>
    <dgm:pt modelId="{7C59DF17-D19A-49A9-8AEE-0D395AFA797E}" type="pres">
      <dgm:prSet presAssocID="{DCD44877-C5C0-48C9-AC77-AB9FCA93E0E8}" presName="parentText" presStyleLbl="node1" presStyleIdx="4" presStyleCnt="12" custScaleX="166075" custLinFactNeighborX="396" custLinFactNeighborY="-760">
        <dgm:presLayoutVars>
          <dgm:chMax val="1"/>
          <dgm:bulletEnabled val="1"/>
        </dgm:presLayoutVars>
      </dgm:prSet>
      <dgm:spPr/>
    </dgm:pt>
    <dgm:pt modelId="{2D85228D-CB61-494D-96EF-4B67EDF6A4D3}" type="pres">
      <dgm:prSet presAssocID="{65626CE6-6CEB-45E8-AE2B-564601EA5550}" presName="sp" presStyleCnt="0"/>
      <dgm:spPr/>
    </dgm:pt>
    <dgm:pt modelId="{87CE5BA6-FEC9-4BE1-A0E0-6A358E28ADEA}" type="pres">
      <dgm:prSet presAssocID="{5850C6A3-3D5D-4F6A-8FA1-36233F8571F5}" presName="linNode" presStyleCnt="0"/>
      <dgm:spPr/>
    </dgm:pt>
    <dgm:pt modelId="{B33AE590-92C4-4E7F-A7CC-9A303ABE9A79}" type="pres">
      <dgm:prSet presAssocID="{5850C6A3-3D5D-4F6A-8FA1-36233F8571F5}" presName="parentText" presStyleLbl="node1" presStyleIdx="5" presStyleCnt="12" custScaleX="167455">
        <dgm:presLayoutVars>
          <dgm:chMax val="1"/>
          <dgm:bulletEnabled val="1"/>
        </dgm:presLayoutVars>
      </dgm:prSet>
      <dgm:spPr/>
    </dgm:pt>
    <dgm:pt modelId="{96921D49-70DD-4EB0-A837-42E0D76DF7D3}" type="pres">
      <dgm:prSet presAssocID="{C4E10EF6-7288-4352-AE70-ACA28EBB04BF}" presName="sp" presStyleCnt="0"/>
      <dgm:spPr/>
    </dgm:pt>
    <dgm:pt modelId="{9BD8563F-99B4-400D-8C7D-6ED5816369FE}" type="pres">
      <dgm:prSet presAssocID="{221EFD26-48EF-4A24-9BFE-BF7EAAA3B357}" presName="linNode" presStyleCnt="0"/>
      <dgm:spPr/>
    </dgm:pt>
    <dgm:pt modelId="{1442A982-BD35-4735-A16F-100E28F07DBE}" type="pres">
      <dgm:prSet presAssocID="{221EFD26-48EF-4A24-9BFE-BF7EAAA3B357}" presName="parentText" presStyleLbl="node1" presStyleIdx="6" presStyleCnt="12" custScaleX="167455">
        <dgm:presLayoutVars>
          <dgm:chMax val="1"/>
          <dgm:bulletEnabled val="1"/>
        </dgm:presLayoutVars>
      </dgm:prSet>
      <dgm:spPr/>
    </dgm:pt>
    <dgm:pt modelId="{25191566-562C-4AED-9378-64F5B35BFFC5}" type="pres">
      <dgm:prSet presAssocID="{A34AB50A-0F63-4984-86AF-6C3DA38F7637}" presName="sp" presStyleCnt="0"/>
      <dgm:spPr/>
    </dgm:pt>
    <dgm:pt modelId="{2C190A7A-3834-4B2F-A4D0-767A1EA31221}" type="pres">
      <dgm:prSet presAssocID="{970168BD-FA5C-4261-A5C8-36E689044E7D}" presName="linNode" presStyleCnt="0"/>
      <dgm:spPr/>
    </dgm:pt>
    <dgm:pt modelId="{6A22CEA8-C34A-4013-A666-EC76DFD38842}" type="pres">
      <dgm:prSet presAssocID="{970168BD-FA5C-4261-A5C8-36E689044E7D}" presName="parentText" presStyleLbl="node1" presStyleIdx="7" presStyleCnt="12" custScaleX="167455">
        <dgm:presLayoutVars>
          <dgm:chMax val="1"/>
          <dgm:bulletEnabled val="1"/>
        </dgm:presLayoutVars>
      </dgm:prSet>
      <dgm:spPr/>
    </dgm:pt>
    <dgm:pt modelId="{2FD238C6-A42D-440C-9187-EAB09C5D9BE4}" type="pres">
      <dgm:prSet presAssocID="{F39643B9-5AB8-40E1-8FAA-135A61FA43BA}" presName="sp" presStyleCnt="0"/>
      <dgm:spPr/>
    </dgm:pt>
    <dgm:pt modelId="{88AE3A20-2643-48B5-9176-CD2B2DA84D69}" type="pres">
      <dgm:prSet presAssocID="{FCC2C7B0-4D17-4D27-A00A-8F4B7413D78E}" presName="linNode" presStyleCnt="0"/>
      <dgm:spPr/>
    </dgm:pt>
    <dgm:pt modelId="{08C83CF1-BC25-46A1-AAB9-B1416F2C4ED5}" type="pres">
      <dgm:prSet presAssocID="{FCC2C7B0-4D17-4D27-A00A-8F4B7413D78E}" presName="parentText" presStyleLbl="node1" presStyleIdx="8" presStyleCnt="12" custScaleX="167455">
        <dgm:presLayoutVars>
          <dgm:chMax val="1"/>
          <dgm:bulletEnabled val="1"/>
        </dgm:presLayoutVars>
      </dgm:prSet>
      <dgm:spPr/>
    </dgm:pt>
    <dgm:pt modelId="{73D826E1-4C70-42D5-A25D-B3CC426C1FC9}" type="pres">
      <dgm:prSet presAssocID="{B7D895E6-2281-4E1E-9452-6018E5782106}" presName="sp" presStyleCnt="0"/>
      <dgm:spPr/>
    </dgm:pt>
    <dgm:pt modelId="{9261E144-791A-4FB4-B552-0CF3E8EB13DB}" type="pres">
      <dgm:prSet presAssocID="{865A2DC6-E697-47D2-A805-B5192DE301C1}" presName="linNode" presStyleCnt="0"/>
      <dgm:spPr/>
    </dgm:pt>
    <dgm:pt modelId="{C449775B-26AE-4880-975C-75666CC02F48}" type="pres">
      <dgm:prSet presAssocID="{865A2DC6-E697-47D2-A805-B5192DE301C1}" presName="parentText" presStyleLbl="node1" presStyleIdx="9" presStyleCnt="12" custScaleX="167455">
        <dgm:presLayoutVars>
          <dgm:chMax val="1"/>
          <dgm:bulletEnabled val="1"/>
        </dgm:presLayoutVars>
      </dgm:prSet>
      <dgm:spPr/>
    </dgm:pt>
    <dgm:pt modelId="{B5B63B79-597A-426E-8B15-B040E4DB0964}" type="pres">
      <dgm:prSet presAssocID="{8F4F982E-AF88-4C8C-AC79-9C2F5EE60134}" presName="sp" presStyleCnt="0"/>
      <dgm:spPr/>
    </dgm:pt>
    <dgm:pt modelId="{ECD3FF63-E6C5-4594-A6F4-E54587B9F487}" type="pres">
      <dgm:prSet presAssocID="{7C197FF8-CCB5-4465-B8C8-C989EC735505}" presName="linNode" presStyleCnt="0"/>
      <dgm:spPr/>
    </dgm:pt>
    <dgm:pt modelId="{C10980CB-9E61-4ED5-BEF3-CA837965911D}" type="pres">
      <dgm:prSet presAssocID="{7C197FF8-CCB5-4465-B8C8-C989EC735505}" presName="parentText" presStyleLbl="node1" presStyleIdx="10" presStyleCnt="12" custScaleX="168241">
        <dgm:presLayoutVars>
          <dgm:chMax val="1"/>
          <dgm:bulletEnabled val="1"/>
        </dgm:presLayoutVars>
      </dgm:prSet>
      <dgm:spPr/>
    </dgm:pt>
    <dgm:pt modelId="{2DE8AD2F-FF45-4408-B8E6-57AC70B2A0E7}" type="pres">
      <dgm:prSet presAssocID="{B18941EA-55F9-4CBB-A7AE-94BDA67D105C}" presName="sp" presStyleCnt="0"/>
      <dgm:spPr/>
    </dgm:pt>
    <dgm:pt modelId="{792C5AC5-AB0A-49A9-BADC-FED709DB3C8F}" type="pres">
      <dgm:prSet presAssocID="{B66661C5-27CB-4FDA-BEB3-CC3EBE4C506F}" presName="linNode" presStyleCnt="0"/>
      <dgm:spPr/>
    </dgm:pt>
    <dgm:pt modelId="{7C05DC64-B00F-4B17-8481-2289E4048635}" type="pres">
      <dgm:prSet presAssocID="{B66661C5-27CB-4FDA-BEB3-CC3EBE4C506F}" presName="parentText" presStyleLbl="node1" presStyleIdx="11" presStyleCnt="12" custScaleX="168241">
        <dgm:presLayoutVars>
          <dgm:chMax val="1"/>
          <dgm:bulletEnabled val="1"/>
        </dgm:presLayoutVars>
      </dgm:prSet>
      <dgm:spPr/>
    </dgm:pt>
  </dgm:ptLst>
  <dgm:cxnLst>
    <dgm:cxn modelId="{FFB27001-1D72-47E2-83D7-11B75ACE8605}" type="presOf" srcId="{865A2DC6-E697-47D2-A805-B5192DE301C1}" destId="{C449775B-26AE-4880-975C-75666CC02F48}" srcOrd="0" destOrd="0" presId="urn:microsoft.com/office/officeart/2005/8/layout/vList5"/>
    <dgm:cxn modelId="{AB27B90E-1C06-4870-8AFE-0A7CCFAD5C9F}" type="presOf" srcId="{B66661C5-27CB-4FDA-BEB3-CC3EBE4C506F}" destId="{7C05DC64-B00F-4B17-8481-2289E4048635}" srcOrd="0" destOrd="0" presId="urn:microsoft.com/office/officeart/2005/8/layout/vList5"/>
    <dgm:cxn modelId="{A07CF72F-4BD2-45B7-BA9D-4CF0E4A4943B}" type="presOf" srcId="{FCC2C7B0-4D17-4D27-A00A-8F4B7413D78E}" destId="{08C83CF1-BC25-46A1-AAB9-B1416F2C4ED5}" srcOrd="0" destOrd="0" presId="urn:microsoft.com/office/officeart/2005/8/layout/vList5"/>
    <dgm:cxn modelId="{91284F34-7251-4431-B195-7DFD5C13B9F1}" srcId="{47C8EC97-4646-40E6-824E-6686B46D5B1B}" destId="{1476B311-7AD9-436B-9BFA-9660F57F5D3F}" srcOrd="1" destOrd="0" parTransId="{2421823C-BA2B-40E1-B998-3B782D1D4B98}" sibTransId="{E74485D3-25AF-4F08-9E62-3714B6F51601}"/>
    <dgm:cxn modelId="{595EFF38-343C-43D7-AE6C-42EEE91BC491}" type="presOf" srcId="{1476B311-7AD9-436B-9BFA-9660F57F5D3F}" destId="{08A4A1B5-8883-4281-8C6D-93FC3A953264}" srcOrd="0" destOrd="0" presId="urn:microsoft.com/office/officeart/2005/8/layout/vList5"/>
    <dgm:cxn modelId="{8FFB6F60-B6CC-48E9-A7DB-06D7D7C16241}" srcId="{47C8EC97-4646-40E6-824E-6686B46D5B1B}" destId="{970168BD-FA5C-4261-A5C8-36E689044E7D}" srcOrd="7" destOrd="0" parTransId="{ED4F1DFF-5328-4F6E-924D-A069FBB06510}" sibTransId="{F39643B9-5AB8-40E1-8FAA-135A61FA43BA}"/>
    <dgm:cxn modelId="{94650F61-7867-4E49-A0A0-09ECA46C43FB}" srcId="{47C8EC97-4646-40E6-824E-6686B46D5B1B}" destId="{865A2DC6-E697-47D2-A805-B5192DE301C1}" srcOrd="9" destOrd="0" parTransId="{016116FE-38B9-4B2A-B8CA-1C1011B7D7C9}" sibTransId="{8F4F982E-AF88-4C8C-AC79-9C2F5EE60134}"/>
    <dgm:cxn modelId="{4AE15F42-64A1-4F6E-B1C9-D17ABC513D59}" type="presOf" srcId="{7D1E37EB-14F4-4D55-B567-90FDFD1F539F}" destId="{C2D1DA04-F7E0-4226-B0EF-4A1F82181B68}" srcOrd="0" destOrd="0" presId="urn:microsoft.com/office/officeart/2005/8/layout/vList5"/>
    <dgm:cxn modelId="{06DD9B44-D6B9-4412-A5B9-30B1CFB48674}" type="presOf" srcId="{A9B6CFF2-002A-4D60-A699-C5DBBDCD7A37}" destId="{422603D8-5AE6-4AB0-ADED-83354874C9E7}" srcOrd="0" destOrd="0" presId="urn:microsoft.com/office/officeart/2005/8/layout/vList5"/>
    <dgm:cxn modelId="{0F34A844-5053-4C00-9E1C-0BF7F871516C}" srcId="{47C8EC97-4646-40E6-824E-6686B46D5B1B}" destId="{5850C6A3-3D5D-4F6A-8FA1-36233F8571F5}" srcOrd="5" destOrd="0" parTransId="{B8C08599-231E-4C73-89A6-BD28F8E81CC7}" sibTransId="{C4E10EF6-7288-4352-AE70-ACA28EBB04BF}"/>
    <dgm:cxn modelId="{9052B548-F00F-4E8F-8259-FB7B293E6C1B}" srcId="{47C8EC97-4646-40E6-824E-6686B46D5B1B}" destId="{3123358B-9D74-4BE9-82F2-E96A9C62627F}" srcOrd="0" destOrd="0" parTransId="{34420D40-6587-408C-9431-262E42D18193}" sibTransId="{D4552453-9D05-4F91-84C0-1507D6DAB42D}"/>
    <dgm:cxn modelId="{B3668071-9B22-44B4-955A-D388C1ECD5BE}" type="presOf" srcId="{970168BD-FA5C-4261-A5C8-36E689044E7D}" destId="{6A22CEA8-C34A-4013-A666-EC76DFD38842}" srcOrd="0" destOrd="0" presId="urn:microsoft.com/office/officeart/2005/8/layout/vList5"/>
    <dgm:cxn modelId="{9F210674-ECC9-497E-9645-D720EE5FF13F}" srcId="{47C8EC97-4646-40E6-824E-6686B46D5B1B}" destId="{7C197FF8-CCB5-4465-B8C8-C989EC735505}" srcOrd="10" destOrd="0" parTransId="{ED10FD46-0BD2-4EFB-96F8-5BC2880189C9}" sibTransId="{B18941EA-55F9-4CBB-A7AE-94BDA67D105C}"/>
    <dgm:cxn modelId="{5CC92255-A2BC-4A25-8A75-02D0A121124E}" srcId="{47C8EC97-4646-40E6-824E-6686B46D5B1B}" destId="{221EFD26-48EF-4A24-9BFE-BF7EAAA3B357}" srcOrd="6" destOrd="0" parTransId="{B925DF9E-8A1F-436C-A0B4-D27FEC5EEA47}" sibTransId="{A34AB50A-0F63-4984-86AF-6C3DA38F7637}"/>
    <dgm:cxn modelId="{0CA7D982-035A-4C92-97D3-FDA4170F7B97}" srcId="{47C8EC97-4646-40E6-824E-6686B46D5B1B}" destId="{B66661C5-27CB-4FDA-BEB3-CC3EBE4C506F}" srcOrd="11" destOrd="0" parTransId="{AC2D3E9D-98E0-4C4B-BFAF-7EE4EB53201D}" sibTransId="{BEA7434E-0EAE-42B4-9A31-70A6296C8183}"/>
    <dgm:cxn modelId="{70FB15A0-53B4-4E1B-A080-5C1EE459B7E1}" srcId="{47C8EC97-4646-40E6-824E-6686B46D5B1B}" destId="{DCD44877-C5C0-48C9-AC77-AB9FCA93E0E8}" srcOrd="4" destOrd="0" parTransId="{FB817F8B-D75B-446F-9495-4FDAF81845A2}" sibTransId="{65626CE6-6CEB-45E8-AE2B-564601EA5550}"/>
    <dgm:cxn modelId="{59F805A2-FF35-4612-8D81-ED7B0D60644B}" type="presOf" srcId="{DCD44877-C5C0-48C9-AC77-AB9FCA93E0E8}" destId="{7C59DF17-D19A-49A9-8AEE-0D395AFA797E}" srcOrd="0" destOrd="0" presId="urn:microsoft.com/office/officeart/2005/8/layout/vList5"/>
    <dgm:cxn modelId="{96A9C0A5-4C63-41D9-B87B-7D379EA98660}" srcId="{47C8EC97-4646-40E6-824E-6686B46D5B1B}" destId="{FCC2C7B0-4D17-4D27-A00A-8F4B7413D78E}" srcOrd="8" destOrd="0" parTransId="{E097EFD3-CA93-4BBA-9B17-7F6C5E2E62A3}" sibTransId="{B7D895E6-2281-4E1E-9452-6018E5782106}"/>
    <dgm:cxn modelId="{50562EB4-4FAF-4B58-890A-EB6C4F12B837}" type="presOf" srcId="{7C197FF8-CCB5-4465-B8C8-C989EC735505}" destId="{C10980CB-9E61-4ED5-BEF3-CA837965911D}" srcOrd="0" destOrd="0" presId="urn:microsoft.com/office/officeart/2005/8/layout/vList5"/>
    <dgm:cxn modelId="{13DCEBBD-6D72-4C20-B679-AFE618AF3EBA}" type="presOf" srcId="{5850C6A3-3D5D-4F6A-8FA1-36233F8571F5}" destId="{B33AE590-92C4-4E7F-A7CC-9A303ABE9A79}" srcOrd="0" destOrd="0" presId="urn:microsoft.com/office/officeart/2005/8/layout/vList5"/>
    <dgm:cxn modelId="{8318C7CB-1004-41A4-8633-B1CFE580EAB2}" srcId="{47C8EC97-4646-40E6-824E-6686B46D5B1B}" destId="{7D1E37EB-14F4-4D55-B567-90FDFD1F539F}" srcOrd="3" destOrd="0" parTransId="{A0BEECA3-DA44-4EF7-8653-CDFC43E50770}" sibTransId="{53BE9877-58E5-4A2E-A607-38062EC1F16D}"/>
    <dgm:cxn modelId="{A79979D6-D4A7-4843-B383-8D4C2FD9746B}" type="presOf" srcId="{47C8EC97-4646-40E6-824E-6686B46D5B1B}" destId="{A632690D-A23F-4954-9893-7E0C98B28A24}" srcOrd="0" destOrd="0" presId="urn:microsoft.com/office/officeart/2005/8/layout/vList5"/>
    <dgm:cxn modelId="{235D3CE0-FAE5-40B8-A581-649765F7A956}" srcId="{47C8EC97-4646-40E6-824E-6686B46D5B1B}" destId="{A9B6CFF2-002A-4D60-A699-C5DBBDCD7A37}" srcOrd="2" destOrd="0" parTransId="{D74EC00D-B307-4C69-938B-20E13F3D5DD7}" sibTransId="{447F9103-CFF5-4893-98CC-682316AC122F}"/>
    <dgm:cxn modelId="{625540E3-FDF2-4F76-A1C2-A00D61C1F46B}" type="presOf" srcId="{3123358B-9D74-4BE9-82F2-E96A9C62627F}" destId="{0BB53189-06CD-4C15-B2B4-C0A99CFC7E19}" srcOrd="0" destOrd="0" presId="urn:microsoft.com/office/officeart/2005/8/layout/vList5"/>
    <dgm:cxn modelId="{58E572E7-1A3C-4A92-BB69-560256171613}" type="presOf" srcId="{221EFD26-48EF-4A24-9BFE-BF7EAAA3B357}" destId="{1442A982-BD35-4735-A16F-100E28F07DBE}" srcOrd="0" destOrd="0" presId="urn:microsoft.com/office/officeart/2005/8/layout/vList5"/>
    <dgm:cxn modelId="{CC7DB3C3-7485-447D-B709-AED4A19C3D61}" type="presParOf" srcId="{A632690D-A23F-4954-9893-7E0C98B28A24}" destId="{DF6763DF-69F6-4908-AE89-C51CBAB35372}" srcOrd="0" destOrd="0" presId="urn:microsoft.com/office/officeart/2005/8/layout/vList5"/>
    <dgm:cxn modelId="{A95FE6CA-855A-4FD7-AF5D-7655F671DEAF}" type="presParOf" srcId="{DF6763DF-69F6-4908-AE89-C51CBAB35372}" destId="{0BB53189-06CD-4C15-B2B4-C0A99CFC7E19}" srcOrd="0" destOrd="0" presId="urn:microsoft.com/office/officeart/2005/8/layout/vList5"/>
    <dgm:cxn modelId="{52263C40-B15E-49ED-887F-C9F1A8114E32}" type="presParOf" srcId="{A632690D-A23F-4954-9893-7E0C98B28A24}" destId="{7756F386-D2BB-4DF1-AE37-1487B2124E1B}" srcOrd="1" destOrd="0" presId="urn:microsoft.com/office/officeart/2005/8/layout/vList5"/>
    <dgm:cxn modelId="{D14B934A-5992-4FED-B4D9-BE6A777295B2}" type="presParOf" srcId="{A632690D-A23F-4954-9893-7E0C98B28A24}" destId="{9E858379-10C1-4840-89A4-9B356A91039F}" srcOrd="2" destOrd="0" presId="urn:microsoft.com/office/officeart/2005/8/layout/vList5"/>
    <dgm:cxn modelId="{05C7CACC-28DF-4AC3-B85F-00293E148E35}" type="presParOf" srcId="{9E858379-10C1-4840-89A4-9B356A91039F}" destId="{08A4A1B5-8883-4281-8C6D-93FC3A953264}" srcOrd="0" destOrd="0" presId="urn:microsoft.com/office/officeart/2005/8/layout/vList5"/>
    <dgm:cxn modelId="{5479DA5B-A127-4893-95E6-B0B54F2B34CA}" type="presParOf" srcId="{A632690D-A23F-4954-9893-7E0C98B28A24}" destId="{5E9AB5C4-BB9F-4D89-9C5C-E53C097C8F81}" srcOrd="3" destOrd="0" presId="urn:microsoft.com/office/officeart/2005/8/layout/vList5"/>
    <dgm:cxn modelId="{C26D6952-A0ED-4F0F-A746-0138DEF01A82}" type="presParOf" srcId="{A632690D-A23F-4954-9893-7E0C98B28A24}" destId="{159F7DAF-A42D-4233-A16D-9DEC7AF9D8FC}" srcOrd="4" destOrd="0" presId="urn:microsoft.com/office/officeart/2005/8/layout/vList5"/>
    <dgm:cxn modelId="{E6058DE7-E247-4FE5-B317-E78FBBD14ED7}" type="presParOf" srcId="{159F7DAF-A42D-4233-A16D-9DEC7AF9D8FC}" destId="{422603D8-5AE6-4AB0-ADED-83354874C9E7}" srcOrd="0" destOrd="0" presId="urn:microsoft.com/office/officeart/2005/8/layout/vList5"/>
    <dgm:cxn modelId="{F81FF88A-F09A-4231-AC29-B31261A4C31D}" type="presParOf" srcId="{A632690D-A23F-4954-9893-7E0C98B28A24}" destId="{16F85D20-1211-4325-A5E1-16B9FCEE808E}" srcOrd="5" destOrd="0" presId="urn:microsoft.com/office/officeart/2005/8/layout/vList5"/>
    <dgm:cxn modelId="{BAED8F00-5133-4854-9A1E-455928229500}" type="presParOf" srcId="{A632690D-A23F-4954-9893-7E0C98B28A24}" destId="{6DCA00F8-B5D6-4DD6-960B-D424F1F6B1B2}" srcOrd="6" destOrd="0" presId="urn:microsoft.com/office/officeart/2005/8/layout/vList5"/>
    <dgm:cxn modelId="{88D5541D-8841-443B-B9F6-775756AD1191}" type="presParOf" srcId="{6DCA00F8-B5D6-4DD6-960B-D424F1F6B1B2}" destId="{C2D1DA04-F7E0-4226-B0EF-4A1F82181B68}" srcOrd="0" destOrd="0" presId="urn:microsoft.com/office/officeart/2005/8/layout/vList5"/>
    <dgm:cxn modelId="{4C07F002-3FCB-4485-9062-21302CDE3470}" type="presParOf" srcId="{A632690D-A23F-4954-9893-7E0C98B28A24}" destId="{94233179-C66A-4AC3-8F98-03DB97570B3C}" srcOrd="7" destOrd="0" presId="urn:microsoft.com/office/officeart/2005/8/layout/vList5"/>
    <dgm:cxn modelId="{93195F66-DCE9-412E-85B6-7CDA6E8ADDDC}" type="presParOf" srcId="{A632690D-A23F-4954-9893-7E0C98B28A24}" destId="{CF8D67EE-B554-4861-9B07-D7929314EC55}" srcOrd="8" destOrd="0" presId="urn:microsoft.com/office/officeart/2005/8/layout/vList5"/>
    <dgm:cxn modelId="{D32B1635-E19F-4D25-B4EC-9CECEE09509F}" type="presParOf" srcId="{CF8D67EE-B554-4861-9B07-D7929314EC55}" destId="{7C59DF17-D19A-49A9-8AEE-0D395AFA797E}" srcOrd="0" destOrd="0" presId="urn:microsoft.com/office/officeart/2005/8/layout/vList5"/>
    <dgm:cxn modelId="{36C8ADBF-2364-4DD3-AA32-05A1A6729748}" type="presParOf" srcId="{A632690D-A23F-4954-9893-7E0C98B28A24}" destId="{2D85228D-CB61-494D-96EF-4B67EDF6A4D3}" srcOrd="9" destOrd="0" presId="urn:microsoft.com/office/officeart/2005/8/layout/vList5"/>
    <dgm:cxn modelId="{A523CED7-777E-464F-B42E-98F3253FCF2B}" type="presParOf" srcId="{A632690D-A23F-4954-9893-7E0C98B28A24}" destId="{87CE5BA6-FEC9-4BE1-A0E0-6A358E28ADEA}" srcOrd="10" destOrd="0" presId="urn:microsoft.com/office/officeart/2005/8/layout/vList5"/>
    <dgm:cxn modelId="{274C2A28-A3B8-4A76-B8BB-933651F4884B}" type="presParOf" srcId="{87CE5BA6-FEC9-4BE1-A0E0-6A358E28ADEA}" destId="{B33AE590-92C4-4E7F-A7CC-9A303ABE9A79}" srcOrd="0" destOrd="0" presId="urn:microsoft.com/office/officeart/2005/8/layout/vList5"/>
    <dgm:cxn modelId="{E7F89C65-285C-4EC7-9427-46DE650F6971}" type="presParOf" srcId="{A632690D-A23F-4954-9893-7E0C98B28A24}" destId="{96921D49-70DD-4EB0-A837-42E0D76DF7D3}" srcOrd="11" destOrd="0" presId="urn:microsoft.com/office/officeart/2005/8/layout/vList5"/>
    <dgm:cxn modelId="{080B495E-5BF4-42FB-B80A-57399756EDD6}" type="presParOf" srcId="{A632690D-A23F-4954-9893-7E0C98B28A24}" destId="{9BD8563F-99B4-400D-8C7D-6ED5816369FE}" srcOrd="12" destOrd="0" presId="urn:microsoft.com/office/officeart/2005/8/layout/vList5"/>
    <dgm:cxn modelId="{234EADE8-B974-4F11-A51E-1F523B06E778}" type="presParOf" srcId="{9BD8563F-99B4-400D-8C7D-6ED5816369FE}" destId="{1442A982-BD35-4735-A16F-100E28F07DBE}" srcOrd="0" destOrd="0" presId="urn:microsoft.com/office/officeart/2005/8/layout/vList5"/>
    <dgm:cxn modelId="{453CC4BF-2F49-46D4-AE37-0F0079935E04}" type="presParOf" srcId="{A632690D-A23F-4954-9893-7E0C98B28A24}" destId="{25191566-562C-4AED-9378-64F5B35BFFC5}" srcOrd="13" destOrd="0" presId="urn:microsoft.com/office/officeart/2005/8/layout/vList5"/>
    <dgm:cxn modelId="{FF0B5D1C-A1A3-40BF-AE99-A173F70167FD}" type="presParOf" srcId="{A632690D-A23F-4954-9893-7E0C98B28A24}" destId="{2C190A7A-3834-4B2F-A4D0-767A1EA31221}" srcOrd="14" destOrd="0" presId="urn:microsoft.com/office/officeart/2005/8/layout/vList5"/>
    <dgm:cxn modelId="{BCF2D1E0-81EB-4A16-9A97-BCFC0ACFA63F}" type="presParOf" srcId="{2C190A7A-3834-4B2F-A4D0-767A1EA31221}" destId="{6A22CEA8-C34A-4013-A666-EC76DFD38842}" srcOrd="0" destOrd="0" presId="urn:microsoft.com/office/officeart/2005/8/layout/vList5"/>
    <dgm:cxn modelId="{CB7A0610-69C3-452A-B31B-32416DF45784}" type="presParOf" srcId="{A632690D-A23F-4954-9893-7E0C98B28A24}" destId="{2FD238C6-A42D-440C-9187-EAB09C5D9BE4}" srcOrd="15" destOrd="0" presId="urn:microsoft.com/office/officeart/2005/8/layout/vList5"/>
    <dgm:cxn modelId="{C0CF4ADA-A006-4172-ABD2-6ABD3680824C}" type="presParOf" srcId="{A632690D-A23F-4954-9893-7E0C98B28A24}" destId="{88AE3A20-2643-48B5-9176-CD2B2DA84D69}" srcOrd="16" destOrd="0" presId="urn:microsoft.com/office/officeart/2005/8/layout/vList5"/>
    <dgm:cxn modelId="{80C5005E-8B9F-444B-B2C7-F4942075B308}" type="presParOf" srcId="{88AE3A20-2643-48B5-9176-CD2B2DA84D69}" destId="{08C83CF1-BC25-46A1-AAB9-B1416F2C4ED5}" srcOrd="0" destOrd="0" presId="urn:microsoft.com/office/officeart/2005/8/layout/vList5"/>
    <dgm:cxn modelId="{C4EB6B3F-4BA8-4A72-8800-E810FDEA51DB}" type="presParOf" srcId="{A632690D-A23F-4954-9893-7E0C98B28A24}" destId="{73D826E1-4C70-42D5-A25D-B3CC426C1FC9}" srcOrd="17" destOrd="0" presId="urn:microsoft.com/office/officeart/2005/8/layout/vList5"/>
    <dgm:cxn modelId="{AA56259A-ECA8-4B17-A9A9-3753B641222A}" type="presParOf" srcId="{A632690D-A23F-4954-9893-7E0C98B28A24}" destId="{9261E144-791A-4FB4-B552-0CF3E8EB13DB}" srcOrd="18" destOrd="0" presId="urn:microsoft.com/office/officeart/2005/8/layout/vList5"/>
    <dgm:cxn modelId="{EEFF4EE9-9944-441F-9CF6-813A9D678B79}" type="presParOf" srcId="{9261E144-791A-4FB4-B552-0CF3E8EB13DB}" destId="{C449775B-26AE-4880-975C-75666CC02F48}" srcOrd="0" destOrd="0" presId="urn:microsoft.com/office/officeart/2005/8/layout/vList5"/>
    <dgm:cxn modelId="{E6633E10-CBF6-4381-8D86-282598D2F0FA}" type="presParOf" srcId="{A632690D-A23F-4954-9893-7E0C98B28A24}" destId="{B5B63B79-597A-426E-8B15-B040E4DB0964}" srcOrd="19" destOrd="0" presId="urn:microsoft.com/office/officeart/2005/8/layout/vList5"/>
    <dgm:cxn modelId="{1D22016A-B061-43ED-AFD8-28B0DADB16B3}" type="presParOf" srcId="{A632690D-A23F-4954-9893-7E0C98B28A24}" destId="{ECD3FF63-E6C5-4594-A6F4-E54587B9F487}" srcOrd="20" destOrd="0" presId="urn:microsoft.com/office/officeart/2005/8/layout/vList5"/>
    <dgm:cxn modelId="{45EC49FE-CFEF-4024-B24B-B4CAC5B9D59F}" type="presParOf" srcId="{ECD3FF63-E6C5-4594-A6F4-E54587B9F487}" destId="{C10980CB-9E61-4ED5-BEF3-CA837965911D}" srcOrd="0" destOrd="0" presId="urn:microsoft.com/office/officeart/2005/8/layout/vList5"/>
    <dgm:cxn modelId="{A4211E07-686A-4001-9254-462445CB14BA}" type="presParOf" srcId="{A632690D-A23F-4954-9893-7E0C98B28A24}" destId="{2DE8AD2F-FF45-4408-B8E6-57AC70B2A0E7}" srcOrd="21" destOrd="0" presId="urn:microsoft.com/office/officeart/2005/8/layout/vList5"/>
    <dgm:cxn modelId="{FFCF7B91-1C99-4EEF-8A27-893168825303}" type="presParOf" srcId="{A632690D-A23F-4954-9893-7E0C98B28A24}" destId="{792C5AC5-AB0A-49A9-BADC-FED709DB3C8F}" srcOrd="22" destOrd="0" presId="urn:microsoft.com/office/officeart/2005/8/layout/vList5"/>
    <dgm:cxn modelId="{0722E135-08B4-4C17-B239-059569EB7D72}" type="presParOf" srcId="{792C5AC5-AB0A-49A9-BADC-FED709DB3C8F}" destId="{7C05DC64-B00F-4B17-8481-2289E4048635}" srcOrd="0" destOrd="0" presId="urn:microsoft.com/office/officeart/2005/8/layout/vList5"/>
  </dgm:cxnLst>
  <dgm:bg>
    <a:noFill/>
    <a:effect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73C89-CFD2-48EA-BC38-6129DE7C7051}">
      <dsp:nvSpPr>
        <dsp:cNvPr id="0" name=""/>
        <dsp:cNvSpPr/>
      </dsp:nvSpPr>
      <dsp:spPr>
        <a:xfrm>
          <a:off x="0" y="0"/>
          <a:ext cx="4800600" cy="4800600"/>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608F5F-D990-4D95-8DAB-EB7CD6841AAE}">
      <dsp:nvSpPr>
        <dsp:cNvPr id="0" name=""/>
        <dsp:cNvSpPr/>
      </dsp:nvSpPr>
      <dsp:spPr>
        <a:xfrm>
          <a:off x="2462336" y="504134"/>
          <a:ext cx="4660364" cy="410266"/>
        </a:xfrm>
        <a:prstGeom prst="flowChartAlternateProcess">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1">
          <a:noAutofit/>
        </a:bodyPr>
        <a:lstStyle/>
        <a:p>
          <a:pPr marL="0" lvl="0" indent="0" algn="ctr" defTabSz="800100" rtl="0">
            <a:lnSpc>
              <a:spcPct val="90000"/>
            </a:lnSpc>
            <a:spcBef>
              <a:spcPct val="0"/>
            </a:spcBef>
            <a:spcAft>
              <a:spcPct val="35000"/>
            </a:spcAft>
            <a:buNone/>
          </a:pPr>
          <a:r>
            <a:rPr lang="en-US" sz="1800" b="1" kern="1200" dirty="0">
              <a:solidFill>
                <a:schemeClr val="accent5">
                  <a:lumMod val="25000"/>
                </a:schemeClr>
              </a:solidFill>
              <a:hlinkClick xmlns:r="http://schemas.openxmlformats.org/officeDocument/2006/relationships" r:id="" action="ppaction://hlinksldjump"/>
            </a:rPr>
            <a:t>Introduction</a:t>
          </a:r>
          <a:r>
            <a:rPr lang="en-US" sz="1800" b="1" kern="1200" dirty="0">
              <a:solidFill>
                <a:schemeClr val="accent5">
                  <a:lumMod val="25000"/>
                </a:schemeClr>
              </a:solidFill>
            </a:rPr>
            <a:t> </a:t>
          </a:r>
          <a:endParaRPr lang="en-US" sz="1800" kern="1200" dirty="0"/>
        </a:p>
      </dsp:txBody>
      <dsp:txXfrm>
        <a:off x="2482363" y="524161"/>
        <a:ext cx="4620310" cy="370212"/>
      </dsp:txXfrm>
    </dsp:sp>
    <dsp:sp modelId="{15C891DF-C4BD-4BC0-9060-03EBD7A8EF12}">
      <dsp:nvSpPr>
        <dsp:cNvPr id="0" name=""/>
        <dsp:cNvSpPr/>
      </dsp:nvSpPr>
      <dsp:spPr>
        <a:xfrm>
          <a:off x="2453411" y="942052"/>
          <a:ext cx="4669164" cy="353347"/>
        </a:xfrm>
        <a:prstGeom prst="flowChartAlternateProcess">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1">
          <a:noAutofit/>
        </a:bodyPr>
        <a:lstStyle/>
        <a:p>
          <a:pPr marL="0" lvl="0" indent="0" algn="ctr" defTabSz="800100" rtl="0">
            <a:lnSpc>
              <a:spcPct val="90000"/>
            </a:lnSpc>
            <a:spcBef>
              <a:spcPct val="0"/>
            </a:spcBef>
            <a:spcAft>
              <a:spcPct val="35000"/>
            </a:spcAft>
            <a:buNone/>
          </a:pPr>
          <a:r>
            <a:rPr lang="en-US" sz="1800" b="1" kern="1200" dirty="0">
              <a:solidFill>
                <a:schemeClr val="accent5">
                  <a:lumMod val="25000"/>
                </a:schemeClr>
              </a:solidFill>
              <a:hlinkClick xmlns:r="http://schemas.openxmlformats.org/officeDocument/2006/relationships" r:id="" action="ppaction://hlinksldjump"/>
            </a:rPr>
            <a:t>Organizational Information </a:t>
          </a:r>
          <a:endParaRPr lang="en-US" sz="1800" b="1" kern="1200" dirty="0">
            <a:solidFill>
              <a:schemeClr val="accent5">
                <a:lumMod val="25000"/>
              </a:schemeClr>
            </a:solidFill>
          </a:endParaRPr>
        </a:p>
      </dsp:txBody>
      <dsp:txXfrm>
        <a:off x="2470660" y="959301"/>
        <a:ext cx="4634666" cy="318849"/>
      </dsp:txXfrm>
    </dsp:sp>
    <dsp:sp modelId="{F8146C27-2D39-4377-8FAD-ACD887C97792}">
      <dsp:nvSpPr>
        <dsp:cNvPr id="0" name=""/>
        <dsp:cNvSpPr/>
      </dsp:nvSpPr>
      <dsp:spPr>
        <a:xfrm>
          <a:off x="2453411" y="1704054"/>
          <a:ext cx="4669164" cy="353347"/>
        </a:xfrm>
        <a:prstGeom prst="flowChartAlternateProcess">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1">
          <a:noAutofit/>
        </a:bodyPr>
        <a:lstStyle/>
        <a:p>
          <a:pPr marL="0" lvl="0" indent="0" algn="ctr" defTabSz="800100" rtl="0">
            <a:lnSpc>
              <a:spcPct val="90000"/>
            </a:lnSpc>
            <a:spcBef>
              <a:spcPct val="0"/>
            </a:spcBef>
            <a:spcAft>
              <a:spcPct val="35000"/>
            </a:spcAft>
            <a:buNone/>
          </a:pPr>
          <a:r>
            <a:rPr lang="en-US" sz="1800" b="1" kern="1200" dirty="0">
              <a:solidFill>
                <a:schemeClr val="accent5">
                  <a:lumMod val="25000"/>
                </a:schemeClr>
              </a:solidFill>
              <a:hlinkClick xmlns:r="http://schemas.openxmlformats.org/officeDocument/2006/relationships" r:id="" action="ppaction://hlinksldjump"/>
            </a:rPr>
            <a:t>Raw Material Storage &amp; Sources</a:t>
          </a:r>
          <a:endParaRPr lang="en-US" sz="1800" b="1" kern="1200" dirty="0">
            <a:solidFill>
              <a:schemeClr val="accent5">
                <a:lumMod val="25000"/>
              </a:schemeClr>
            </a:solidFill>
          </a:endParaRPr>
        </a:p>
      </dsp:txBody>
      <dsp:txXfrm>
        <a:off x="2470660" y="1721303"/>
        <a:ext cx="4634666" cy="318849"/>
      </dsp:txXfrm>
    </dsp:sp>
    <dsp:sp modelId="{8BE442FE-EEC9-4979-8F32-985FD3ACAFAE}">
      <dsp:nvSpPr>
        <dsp:cNvPr id="0" name=""/>
        <dsp:cNvSpPr/>
      </dsp:nvSpPr>
      <dsp:spPr>
        <a:xfrm>
          <a:off x="2453411" y="2085053"/>
          <a:ext cx="4669164" cy="353347"/>
        </a:xfrm>
        <a:prstGeom prst="flowChartAlternateProcess">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1">
          <a:noAutofit/>
        </a:bodyPr>
        <a:lstStyle/>
        <a:p>
          <a:pPr marL="0" lvl="0" indent="0" algn="ctr" defTabSz="800100" rtl="0">
            <a:lnSpc>
              <a:spcPct val="90000"/>
            </a:lnSpc>
            <a:spcBef>
              <a:spcPct val="0"/>
            </a:spcBef>
            <a:spcAft>
              <a:spcPct val="35000"/>
            </a:spcAft>
            <a:buNone/>
          </a:pPr>
          <a:r>
            <a:rPr lang="en-US" sz="1800" b="1" kern="1200" dirty="0">
              <a:solidFill>
                <a:schemeClr val="accent5">
                  <a:lumMod val="25000"/>
                </a:schemeClr>
              </a:solidFill>
              <a:hlinkClick xmlns:r="http://schemas.openxmlformats.org/officeDocument/2006/relationships" r:id="" action="ppaction://hlinksldjump"/>
            </a:rPr>
            <a:t>Material of Construction</a:t>
          </a:r>
          <a:endParaRPr lang="en-US" sz="1800" b="1" kern="1200" dirty="0">
            <a:solidFill>
              <a:schemeClr val="accent5">
                <a:lumMod val="25000"/>
              </a:schemeClr>
            </a:solidFill>
          </a:endParaRPr>
        </a:p>
      </dsp:txBody>
      <dsp:txXfrm>
        <a:off x="2470660" y="2102302"/>
        <a:ext cx="4634666" cy="318849"/>
      </dsp:txXfrm>
    </dsp:sp>
    <dsp:sp modelId="{516E9B68-42FC-4583-84B9-1D992EDEE302}">
      <dsp:nvSpPr>
        <dsp:cNvPr id="0" name=""/>
        <dsp:cNvSpPr/>
      </dsp:nvSpPr>
      <dsp:spPr>
        <a:xfrm>
          <a:off x="2453411" y="2466054"/>
          <a:ext cx="4669164" cy="353347"/>
        </a:xfrm>
        <a:prstGeom prst="flowChartAlternateProcess">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1">
          <a:noAutofit/>
        </a:bodyPr>
        <a:lstStyle/>
        <a:p>
          <a:pPr marL="0" lvl="0" indent="0" algn="ctr" defTabSz="800100" rtl="0">
            <a:lnSpc>
              <a:spcPct val="90000"/>
            </a:lnSpc>
            <a:spcBef>
              <a:spcPct val="0"/>
            </a:spcBef>
            <a:spcAft>
              <a:spcPct val="35000"/>
            </a:spcAft>
            <a:buNone/>
          </a:pPr>
          <a:r>
            <a:rPr lang="en-US" sz="1800" b="1" kern="1200" dirty="0">
              <a:solidFill>
                <a:schemeClr val="accent5">
                  <a:lumMod val="25000"/>
                </a:schemeClr>
              </a:solidFill>
              <a:hlinkClick xmlns:r="http://schemas.openxmlformats.org/officeDocument/2006/relationships" r:id="" action="ppaction://hlinksldjump"/>
            </a:rPr>
            <a:t>Manufacturing Facilities</a:t>
          </a:r>
          <a:endParaRPr lang="en-US" sz="1800" b="1" kern="1200" dirty="0">
            <a:solidFill>
              <a:schemeClr val="accent5">
                <a:lumMod val="25000"/>
              </a:schemeClr>
            </a:solidFill>
          </a:endParaRPr>
        </a:p>
      </dsp:txBody>
      <dsp:txXfrm>
        <a:off x="2470660" y="2483303"/>
        <a:ext cx="4634666" cy="318849"/>
      </dsp:txXfrm>
    </dsp:sp>
    <dsp:sp modelId="{F8A15C3D-0513-4E7A-A18E-03F9675F9C2F}">
      <dsp:nvSpPr>
        <dsp:cNvPr id="0" name=""/>
        <dsp:cNvSpPr/>
      </dsp:nvSpPr>
      <dsp:spPr>
        <a:xfrm>
          <a:off x="2453411" y="2847053"/>
          <a:ext cx="4669164" cy="353347"/>
        </a:xfrm>
        <a:prstGeom prst="flowChartAlternateProcess">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1">
          <a:noAutofit/>
        </a:bodyPr>
        <a:lstStyle/>
        <a:p>
          <a:pPr marL="0" lvl="0" indent="0" algn="ctr" defTabSz="800100" rtl="0">
            <a:lnSpc>
              <a:spcPct val="90000"/>
            </a:lnSpc>
            <a:spcBef>
              <a:spcPct val="0"/>
            </a:spcBef>
            <a:spcAft>
              <a:spcPct val="35000"/>
            </a:spcAft>
            <a:buNone/>
          </a:pPr>
          <a:r>
            <a:rPr lang="en-US" sz="1800" b="1" kern="1200" dirty="0">
              <a:solidFill>
                <a:schemeClr val="accent5">
                  <a:lumMod val="25000"/>
                </a:schemeClr>
              </a:solidFill>
              <a:hlinkClick xmlns:r="http://schemas.openxmlformats.org/officeDocument/2006/relationships" r:id="" action="ppaction://hlinksldjump"/>
            </a:rPr>
            <a:t>Inspection &amp; Testing Facilities</a:t>
          </a:r>
          <a:endParaRPr lang="en-US" sz="1800" b="1" kern="1200" dirty="0">
            <a:solidFill>
              <a:schemeClr val="accent5">
                <a:lumMod val="25000"/>
              </a:schemeClr>
            </a:solidFill>
          </a:endParaRPr>
        </a:p>
      </dsp:txBody>
      <dsp:txXfrm>
        <a:off x="2470660" y="2864302"/>
        <a:ext cx="4634666" cy="318849"/>
      </dsp:txXfrm>
    </dsp:sp>
    <dsp:sp modelId="{8CC87FAB-ADED-4E93-869D-6EB4712B9F61}">
      <dsp:nvSpPr>
        <dsp:cNvPr id="0" name=""/>
        <dsp:cNvSpPr/>
      </dsp:nvSpPr>
      <dsp:spPr>
        <a:xfrm>
          <a:off x="2438402" y="1323053"/>
          <a:ext cx="4669164" cy="353347"/>
        </a:xfrm>
        <a:prstGeom prst="flowChartAlternateProcess">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1">
          <a:noAutofit/>
        </a:bodyPr>
        <a:lstStyle/>
        <a:p>
          <a:pPr marL="0" lvl="0" indent="0" algn="ctr" defTabSz="800100" rtl="0">
            <a:lnSpc>
              <a:spcPct val="90000"/>
            </a:lnSpc>
            <a:spcBef>
              <a:spcPct val="0"/>
            </a:spcBef>
            <a:spcAft>
              <a:spcPct val="35000"/>
            </a:spcAft>
            <a:buNone/>
          </a:pPr>
          <a:r>
            <a:rPr lang="en-US" sz="1800" b="1" kern="1200" dirty="0">
              <a:solidFill>
                <a:schemeClr val="accent5">
                  <a:lumMod val="25000"/>
                </a:schemeClr>
              </a:solidFill>
              <a:hlinkClick xmlns:r="http://schemas.openxmlformats.org/officeDocument/2006/relationships" r:id="" action="ppaction://hlinksldjump"/>
            </a:rPr>
            <a:t>Products Manufactured by us</a:t>
          </a:r>
          <a:endParaRPr lang="en-US" sz="1800" b="1" kern="1200" dirty="0">
            <a:solidFill>
              <a:schemeClr val="accent5">
                <a:lumMod val="25000"/>
              </a:schemeClr>
            </a:solidFill>
          </a:endParaRPr>
        </a:p>
      </dsp:txBody>
      <dsp:txXfrm>
        <a:off x="2455651" y="1340302"/>
        <a:ext cx="4634666" cy="318849"/>
      </dsp:txXfrm>
    </dsp:sp>
    <dsp:sp modelId="{E59B41F6-AC66-4E12-AE81-419114EF2C92}">
      <dsp:nvSpPr>
        <dsp:cNvPr id="0" name=""/>
        <dsp:cNvSpPr/>
      </dsp:nvSpPr>
      <dsp:spPr>
        <a:xfrm>
          <a:off x="2453411" y="3228053"/>
          <a:ext cx="4669164" cy="353347"/>
        </a:xfrm>
        <a:prstGeom prst="flowChartAlternateProcess">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1">
          <a:noAutofit/>
        </a:bodyPr>
        <a:lstStyle/>
        <a:p>
          <a:pPr marL="0" lvl="0" indent="0" algn="ctr" defTabSz="800100" rtl="0">
            <a:lnSpc>
              <a:spcPct val="90000"/>
            </a:lnSpc>
            <a:spcBef>
              <a:spcPct val="0"/>
            </a:spcBef>
            <a:spcAft>
              <a:spcPct val="35000"/>
            </a:spcAft>
            <a:buNone/>
          </a:pPr>
          <a:r>
            <a:rPr lang="en-US" sz="1800" b="1" kern="1200" dirty="0">
              <a:solidFill>
                <a:schemeClr val="accent5">
                  <a:lumMod val="25000"/>
                </a:schemeClr>
              </a:solidFill>
              <a:hlinkClick xmlns:r="http://schemas.openxmlformats.org/officeDocument/2006/relationships" r:id="" action="ppaction://hlinksldjump"/>
            </a:rPr>
            <a:t>Certification, Approvals &amp; Awards</a:t>
          </a:r>
          <a:endParaRPr lang="en-US" sz="1800" b="1" kern="1200" dirty="0">
            <a:solidFill>
              <a:schemeClr val="accent5">
                <a:lumMod val="25000"/>
              </a:schemeClr>
            </a:solidFill>
          </a:endParaRPr>
        </a:p>
      </dsp:txBody>
      <dsp:txXfrm>
        <a:off x="2470660" y="3245302"/>
        <a:ext cx="4634666" cy="318849"/>
      </dsp:txXfrm>
    </dsp:sp>
    <dsp:sp modelId="{C71133BF-0F13-46B9-8E9A-2D11E49CBFB9}">
      <dsp:nvSpPr>
        <dsp:cNvPr id="0" name=""/>
        <dsp:cNvSpPr/>
      </dsp:nvSpPr>
      <dsp:spPr>
        <a:xfrm>
          <a:off x="2453411" y="3609052"/>
          <a:ext cx="4669164" cy="353347"/>
        </a:xfrm>
        <a:prstGeom prst="flowChartAlternateProcess">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1">
          <a:noAutofit/>
        </a:bodyPr>
        <a:lstStyle/>
        <a:p>
          <a:pPr marL="0" lvl="0" indent="0" algn="ctr" defTabSz="800100" rtl="0">
            <a:lnSpc>
              <a:spcPct val="90000"/>
            </a:lnSpc>
            <a:spcBef>
              <a:spcPct val="0"/>
            </a:spcBef>
            <a:spcAft>
              <a:spcPct val="35000"/>
            </a:spcAft>
            <a:buNone/>
          </a:pPr>
          <a:r>
            <a:rPr lang="en-US" sz="1800" b="1" kern="1200" dirty="0">
              <a:solidFill>
                <a:schemeClr val="accent5">
                  <a:lumMod val="25000"/>
                </a:schemeClr>
              </a:solidFill>
              <a:hlinkClick xmlns:r="http://schemas.openxmlformats.org/officeDocument/2006/relationships" r:id="" action="ppaction://hlinksldjump"/>
            </a:rPr>
            <a:t>Major Customers</a:t>
          </a:r>
          <a:endParaRPr lang="en-US" sz="1800" b="1" kern="1200" dirty="0">
            <a:solidFill>
              <a:schemeClr val="accent5">
                <a:lumMod val="25000"/>
              </a:schemeClr>
            </a:solidFill>
          </a:endParaRPr>
        </a:p>
      </dsp:txBody>
      <dsp:txXfrm>
        <a:off x="2470660" y="3626301"/>
        <a:ext cx="4634666" cy="318849"/>
      </dsp:txXfrm>
    </dsp:sp>
    <dsp:sp modelId="{101236C2-9875-4A39-AD06-26E0F9438601}">
      <dsp:nvSpPr>
        <dsp:cNvPr id="0" name=""/>
        <dsp:cNvSpPr/>
      </dsp:nvSpPr>
      <dsp:spPr>
        <a:xfrm>
          <a:off x="2453411" y="3990053"/>
          <a:ext cx="4669164" cy="353347"/>
        </a:xfrm>
        <a:prstGeom prst="flowChartAlternateProcess">
          <a:avLst/>
        </a:prstGeom>
        <a:gradFill rotWithShape="0">
          <a:gsLst>
            <a:gs pos="0">
              <a:srgbClr val="000000"/>
            </a:gs>
            <a:gs pos="39999">
              <a:srgbClr val="0A128C"/>
            </a:gs>
            <a:gs pos="70000">
              <a:srgbClr val="181CC7"/>
            </a:gs>
            <a:gs pos="88000">
              <a:srgbClr val="7005D4"/>
            </a:gs>
            <a:gs pos="100000">
              <a:srgbClr val="8C3D91"/>
            </a:gs>
          </a:gsLst>
          <a:lin ang="5400000" scaled="0"/>
        </a:gradFill>
        <a:ln w="25400" cap="flat" cmpd="sng" algn="ct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1">
          <a:noAutofit/>
        </a:bodyPr>
        <a:lstStyle/>
        <a:p>
          <a:pPr marL="0" lvl="0" indent="0" algn="ctr" defTabSz="800100" rtl="0">
            <a:lnSpc>
              <a:spcPct val="90000"/>
            </a:lnSpc>
            <a:spcBef>
              <a:spcPct val="0"/>
            </a:spcBef>
            <a:spcAft>
              <a:spcPct val="35000"/>
            </a:spcAft>
            <a:buNone/>
          </a:pPr>
          <a:r>
            <a:rPr lang="en-US" sz="1800" b="1" kern="1200" dirty="0">
              <a:solidFill>
                <a:schemeClr val="accent5">
                  <a:lumMod val="25000"/>
                </a:schemeClr>
              </a:solidFill>
              <a:hlinkClick xmlns:r="http://schemas.openxmlformats.org/officeDocument/2006/relationships" r:id="" action="ppaction://hlinksldjump"/>
            </a:rPr>
            <a:t>Contact Details</a:t>
          </a:r>
          <a:endParaRPr lang="en-US" sz="1800" b="1" kern="1200" dirty="0">
            <a:solidFill>
              <a:schemeClr val="accent5">
                <a:lumMod val="25000"/>
              </a:schemeClr>
            </a:solidFill>
          </a:endParaRPr>
        </a:p>
      </dsp:txBody>
      <dsp:txXfrm>
        <a:off x="2470660" y="4007302"/>
        <a:ext cx="4634666" cy="318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A4777-FC52-4C67-B697-FCDAD76E3448}">
      <dsp:nvSpPr>
        <dsp:cNvPr id="0" name=""/>
        <dsp:cNvSpPr/>
      </dsp:nvSpPr>
      <dsp:spPr>
        <a:xfrm>
          <a:off x="0" y="76139"/>
          <a:ext cx="5029199" cy="551655"/>
        </a:xfrm>
        <a:prstGeom prst="roundRect">
          <a:avLst/>
        </a:prstGeom>
        <a:solidFill>
          <a:srgbClr val="66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baseline="0" dirty="0">
              <a:solidFill>
                <a:srgbClr val="FFFF00"/>
              </a:solidFill>
              <a:hlinkClick xmlns:r="http://schemas.openxmlformats.org/officeDocument/2006/relationships" r:id="" action="ppaction://hlinksldjump"/>
            </a:rPr>
            <a:t>Tube Sheets, Disc </a:t>
          </a:r>
          <a:endParaRPr lang="en-US" sz="2300" b="1" kern="1200" baseline="0" dirty="0">
            <a:solidFill>
              <a:srgbClr val="FFFF00"/>
            </a:solidFill>
          </a:endParaRPr>
        </a:p>
      </dsp:txBody>
      <dsp:txXfrm>
        <a:off x="26930" y="103069"/>
        <a:ext cx="4975339" cy="497795"/>
      </dsp:txXfrm>
    </dsp:sp>
    <dsp:sp modelId="{68260174-0F6B-434B-9401-2A6B67D4764B}">
      <dsp:nvSpPr>
        <dsp:cNvPr id="0" name=""/>
        <dsp:cNvSpPr/>
      </dsp:nvSpPr>
      <dsp:spPr>
        <a:xfrm>
          <a:off x="0" y="694034"/>
          <a:ext cx="5029199" cy="551655"/>
        </a:xfrm>
        <a:prstGeom prst="roundRect">
          <a:avLst/>
        </a:prstGeom>
        <a:solidFill>
          <a:srgbClr val="66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baseline="0" dirty="0">
              <a:solidFill>
                <a:srgbClr val="FFFF00"/>
              </a:solidFill>
              <a:hlinkClick xmlns:r="http://schemas.openxmlformats.org/officeDocument/2006/relationships" r:id="" action="ppaction://hlinksldjump"/>
            </a:rPr>
            <a:t>Forged Vessel Components</a:t>
          </a:r>
          <a:endParaRPr lang="en-US" sz="2300" b="1" kern="1200" baseline="0" dirty="0">
            <a:solidFill>
              <a:srgbClr val="FFFF00"/>
            </a:solidFill>
          </a:endParaRPr>
        </a:p>
      </dsp:txBody>
      <dsp:txXfrm>
        <a:off x="26930" y="720964"/>
        <a:ext cx="4975339" cy="497795"/>
      </dsp:txXfrm>
    </dsp:sp>
    <dsp:sp modelId="{6D208F74-6C3C-4234-A3A9-ED8CAB0F8CE1}">
      <dsp:nvSpPr>
        <dsp:cNvPr id="0" name=""/>
        <dsp:cNvSpPr/>
      </dsp:nvSpPr>
      <dsp:spPr>
        <a:xfrm>
          <a:off x="0" y="1311929"/>
          <a:ext cx="5029199" cy="551655"/>
        </a:xfrm>
        <a:prstGeom prst="roundRect">
          <a:avLst/>
        </a:prstGeom>
        <a:solidFill>
          <a:srgbClr val="66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baseline="0" dirty="0">
              <a:solidFill>
                <a:srgbClr val="FFFF00"/>
              </a:solidFill>
              <a:hlinkClick xmlns:r="http://schemas.openxmlformats.org/officeDocument/2006/relationships" r:id="" action="ppaction://hlinksldjump"/>
            </a:rPr>
            <a:t>Forged/Rolled Rings</a:t>
          </a:r>
          <a:endParaRPr lang="en-US" sz="2300" b="1" kern="1200" baseline="0" dirty="0">
            <a:solidFill>
              <a:srgbClr val="FFFF00"/>
            </a:solidFill>
          </a:endParaRPr>
        </a:p>
      </dsp:txBody>
      <dsp:txXfrm>
        <a:off x="26930" y="1338859"/>
        <a:ext cx="4975339" cy="497795"/>
      </dsp:txXfrm>
    </dsp:sp>
    <dsp:sp modelId="{26D51F34-12E0-460C-B851-F5486262400D}">
      <dsp:nvSpPr>
        <dsp:cNvPr id="0" name=""/>
        <dsp:cNvSpPr/>
      </dsp:nvSpPr>
      <dsp:spPr>
        <a:xfrm>
          <a:off x="0" y="1929824"/>
          <a:ext cx="5029199" cy="551655"/>
        </a:xfrm>
        <a:prstGeom prst="roundRect">
          <a:avLst/>
        </a:prstGeom>
        <a:solidFill>
          <a:srgbClr val="66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baseline="0" dirty="0">
              <a:solidFill>
                <a:srgbClr val="2A07A9"/>
              </a:solidFill>
              <a:hlinkClick xmlns:r="http://schemas.openxmlformats.org/officeDocument/2006/relationships" r:id="" action="ppaction://hlinksldjump"/>
            </a:rPr>
            <a:t>Hollow Forging</a:t>
          </a:r>
          <a:endParaRPr lang="en-US" sz="2300" b="1" kern="1200" baseline="0" dirty="0">
            <a:solidFill>
              <a:srgbClr val="2A07A9"/>
            </a:solidFill>
          </a:endParaRPr>
        </a:p>
      </dsp:txBody>
      <dsp:txXfrm>
        <a:off x="26930" y="1956754"/>
        <a:ext cx="4975339" cy="497795"/>
      </dsp:txXfrm>
    </dsp:sp>
    <dsp:sp modelId="{86418E58-3D55-4093-B18E-AB53773AE47E}">
      <dsp:nvSpPr>
        <dsp:cNvPr id="0" name=""/>
        <dsp:cNvSpPr/>
      </dsp:nvSpPr>
      <dsp:spPr>
        <a:xfrm>
          <a:off x="0" y="2547720"/>
          <a:ext cx="5029199" cy="551655"/>
        </a:xfrm>
        <a:prstGeom prst="roundRect">
          <a:avLst/>
        </a:prstGeom>
        <a:solidFill>
          <a:srgbClr val="66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IN" sz="2300" b="1" kern="1200" dirty="0">
              <a:solidFill>
                <a:srgbClr val="2A07A9"/>
              </a:solidFill>
              <a:hlinkClick xmlns:r="http://schemas.openxmlformats.org/officeDocument/2006/relationships" r:id="" action="ppaction://hlinksldjump"/>
            </a:rPr>
            <a:t>Forged Shaft</a:t>
          </a:r>
          <a:endParaRPr lang="en-US" sz="2300" b="1" kern="1200" dirty="0">
            <a:solidFill>
              <a:srgbClr val="2A07A9"/>
            </a:solidFill>
          </a:endParaRPr>
        </a:p>
      </dsp:txBody>
      <dsp:txXfrm>
        <a:off x="26930" y="2574650"/>
        <a:ext cx="4975339" cy="497795"/>
      </dsp:txXfrm>
    </dsp:sp>
    <dsp:sp modelId="{42CBD6B3-799B-4D42-99A5-BFCF5A39B62C}">
      <dsp:nvSpPr>
        <dsp:cNvPr id="0" name=""/>
        <dsp:cNvSpPr/>
      </dsp:nvSpPr>
      <dsp:spPr>
        <a:xfrm>
          <a:off x="0" y="3165615"/>
          <a:ext cx="5029199" cy="551655"/>
        </a:xfrm>
        <a:prstGeom prst="roundRect">
          <a:avLst/>
        </a:prstGeom>
        <a:solidFill>
          <a:srgbClr val="66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rgbClr val="2A07A9"/>
              </a:solidFill>
              <a:hlinkClick xmlns:r="http://schemas.openxmlformats.org/officeDocument/2006/relationships" r:id="" action="ppaction://hlinksldjump"/>
            </a:rPr>
            <a:t>Customized Forgings</a:t>
          </a:r>
          <a:endParaRPr lang="en-US" sz="2300" b="1" kern="1200" dirty="0">
            <a:solidFill>
              <a:srgbClr val="2A07A9"/>
            </a:solidFill>
          </a:endParaRPr>
        </a:p>
      </dsp:txBody>
      <dsp:txXfrm>
        <a:off x="26930" y="3192545"/>
        <a:ext cx="4975339" cy="497795"/>
      </dsp:txXfrm>
    </dsp:sp>
    <dsp:sp modelId="{B6255EBD-4F1A-4448-837E-B333AF3A5779}">
      <dsp:nvSpPr>
        <dsp:cNvPr id="0" name=""/>
        <dsp:cNvSpPr/>
      </dsp:nvSpPr>
      <dsp:spPr>
        <a:xfrm>
          <a:off x="0" y="3783510"/>
          <a:ext cx="5029199" cy="551655"/>
        </a:xfrm>
        <a:prstGeom prst="roundRect">
          <a:avLst/>
        </a:prstGeom>
        <a:solidFill>
          <a:srgbClr val="66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rgbClr val="2A07A9"/>
              </a:solidFill>
              <a:hlinkClick xmlns:r="http://schemas.openxmlformats.org/officeDocument/2006/relationships" r:id="" action="ppaction://hlinksldjump"/>
            </a:rPr>
            <a:t>Crankshaft &amp; other Forgings</a:t>
          </a:r>
          <a:endParaRPr lang="en-US" sz="2300" b="1" kern="1200" dirty="0">
            <a:solidFill>
              <a:srgbClr val="2A07A9"/>
            </a:solidFill>
          </a:endParaRPr>
        </a:p>
      </dsp:txBody>
      <dsp:txXfrm>
        <a:off x="26930" y="3810440"/>
        <a:ext cx="4975339" cy="497795"/>
      </dsp:txXfrm>
    </dsp:sp>
    <dsp:sp modelId="{935C7F17-B2AB-45B1-918D-A57EF2A3DE2A}">
      <dsp:nvSpPr>
        <dsp:cNvPr id="0" name=""/>
        <dsp:cNvSpPr/>
      </dsp:nvSpPr>
      <dsp:spPr>
        <a:xfrm>
          <a:off x="0" y="4401405"/>
          <a:ext cx="5029199" cy="551655"/>
        </a:xfrm>
        <a:prstGeom prst="roundRect">
          <a:avLst/>
        </a:prstGeom>
        <a:solidFill>
          <a:srgbClr val="6600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b="1" kern="1200" dirty="0">
              <a:solidFill>
                <a:srgbClr val="2A07A9"/>
              </a:solidFill>
              <a:hlinkClick xmlns:r="http://schemas.openxmlformats.org/officeDocument/2006/relationships" r:id="" action="ppaction://hlinksldjump"/>
            </a:rPr>
            <a:t>Pipeline Forged Flanges</a:t>
          </a:r>
          <a:endParaRPr lang="en-US" sz="2300" b="1" kern="1200" dirty="0">
            <a:solidFill>
              <a:srgbClr val="2A07A9"/>
            </a:solidFill>
          </a:endParaRPr>
        </a:p>
      </dsp:txBody>
      <dsp:txXfrm>
        <a:off x="26930" y="4428335"/>
        <a:ext cx="4975339" cy="497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4D53F-024D-4F62-8D50-D8A43F10395E}">
      <dsp:nvSpPr>
        <dsp:cNvPr id="0" name=""/>
        <dsp:cNvSpPr/>
      </dsp:nvSpPr>
      <dsp:spPr>
        <a:xfrm>
          <a:off x="1442310" y="1518"/>
          <a:ext cx="4409880"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rtl="0">
            <a:lnSpc>
              <a:spcPct val="90000"/>
            </a:lnSpc>
            <a:spcBef>
              <a:spcPct val="0"/>
            </a:spcBef>
            <a:spcAft>
              <a:spcPct val="35000"/>
            </a:spcAft>
            <a:buNone/>
          </a:pPr>
          <a:r>
            <a:rPr lang="en-US" sz="1700" b="1" kern="1200" dirty="0">
              <a:solidFill>
                <a:srgbClr val="C00000"/>
              </a:solidFill>
            </a:rPr>
            <a:t>ASP-Durgapur (SAIL)</a:t>
          </a:r>
          <a:endParaRPr lang="en-US" sz="1700" kern="1200" dirty="0">
            <a:solidFill>
              <a:srgbClr val="C00000"/>
            </a:solidFill>
          </a:endParaRPr>
        </a:p>
      </dsp:txBody>
      <dsp:txXfrm>
        <a:off x="1460898" y="20106"/>
        <a:ext cx="4372704" cy="343600"/>
      </dsp:txXfrm>
    </dsp:sp>
    <dsp:sp modelId="{0BB53189-06CD-4C15-B2B4-C0A99CFC7E19}">
      <dsp:nvSpPr>
        <dsp:cNvPr id="0" name=""/>
        <dsp:cNvSpPr/>
      </dsp:nvSpPr>
      <dsp:spPr>
        <a:xfrm>
          <a:off x="1442310" y="401333"/>
          <a:ext cx="4409880"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rtl="0">
            <a:lnSpc>
              <a:spcPct val="90000"/>
            </a:lnSpc>
            <a:spcBef>
              <a:spcPct val="0"/>
            </a:spcBef>
            <a:spcAft>
              <a:spcPct val="35000"/>
            </a:spcAft>
            <a:buNone/>
          </a:pPr>
          <a:r>
            <a:rPr lang="en-US" sz="1600" b="1" kern="1200" dirty="0" err="1">
              <a:solidFill>
                <a:srgbClr val="C00000"/>
              </a:solidFill>
            </a:rPr>
            <a:t>Remi</a:t>
          </a:r>
          <a:r>
            <a:rPr lang="en-US" sz="1600" b="1" kern="1200" dirty="0">
              <a:solidFill>
                <a:srgbClr val="C00000"/>
              </a:solidFill>
            </a:rPr>
            <a:t> Metals Gujarat Ltd.</a:t>
          </a:r>
          <a:endParaRPr lang="en-US" sz="1600" kern="1200" dirty="0">
            <a:solidFill>
              <a:srgbClr val="C00000"/>
            </a:solidFill>
          </a:endParaRPr>
        </a:p>
      </dsp:txBody>
      <dsp:txXfrm>
        <a:off x="1460898" y="419921"/>
        <a:ext cx="4372704" cy="343600"/>
      </dsp:txXfrm>
    </dsp:sp>
    <dsp:sp modelId="{08A4A1B5-8883-4281-8C6D-93FC3A953264}">
      <dsp:nvSpPr>
        <dsp:cNvPr id="0" name=""/>
        <dsp:cNvSpPr/>
      </dsp:nvSpPr>
      <dsp:spPr>
        <a:xfrm>
          <a:off x="1442310" y="801149"/>
          <a:ext cx="4409880"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err="1">
              <a:solidFill>
                <a:srgbClr val="C00000"/>
              </a:solidFill>
            </a:rPr>
            <a:t>Jindal</a:t>
          </a:r>
          <a:r>
            <a:rPr lang="en-US" sz="1500" b="1" kern="1200" dirty="0">
              <a:solidFill>
                <a:srgbClr val="C00000"/>
              </a:solidFill>
            </a:rPr>
            <a:t> Steel &amp; Power Ltd.</a:t>
          </a:r>
          <a:endParaRPr lang="en-US" sz="1500" kern="1200" dirty="0">
            <a:solidFill>
              <a:srgbClr val="C00000"/>
            </a:solidFill>
          </a:endParaRPr>
        </a:p>
      </dsp:txBody>
      <dsp:txXfrm>
        <a:off x="1460898" y="819737"/>
        <a:ext cx="4372704" cy="343600"/>
      </dsp:txXfrm>
    </dsp:sp>
    <dsp:sp modelId="{422603D8-5AE6-4AB0-ADED-83354874C9E7}">
      <dsp:nvSpPr>
        <dsp:cNvPr id="0" name=""/>
        <dsp:cNvSpPr/>
      </dsp:nvSpPr>
      <dsp:spPr>
        <a:xfrm>
          <a:off x="1442310" y="1200964"/>
          <a:ext cx="4409880"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err="1">
              <a:solidFill>
                <a:srgbClr val="C00000"/>
              </a:solidFill>
            </a:rPr>
            <a:t>Ambica</a:t>
          </a:r>
          <a:r>
            <a:rPr lang="en-US" sz="1500" b="1" kern="1200" dirty="0">
              <a:solidFill>
                <a:srgbClr val="C00000"/>
              </a:solidFill>
            </a:rPr>
            <a:t> Steels Ltd.</a:t>
          </a:r>
          <a:endParaRPr lang="en-US" sz="1500" kern="1200" dirty="0">
            <a:solidFill>
              <a:srgbClr val="C00000"/>
            </a:solidFill>
          </a:endParaRPr>
        </a:p>
      </dsp:txBody>
      <dsp:txXfrm>
        <a:off x="1460898" y="1219552"/>
        <a:ext cx="4372704" cy="343600"/>
      </dsp:txXfrm>
    </dsp:sp>
    <dsp:sp modelId="{C2D1DA04-F7E0-4226-B0EF-4A1F82181B68}">
      <dsp:nvSpPr>
        <dsp:cNvPr id="0" name=""/>
        <dsp:cNvSpPr/>
      </dsp:nvSpPr>
      <dsp:spPr>
        <a:xfrm>
          <a:off x="1442310" y="1600780"/>
          <a:ext cx="4409880"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rgbClr val="C00000"/>
              </a:solidFill>
            </a:rPr>
            <a:t>Star Wire India Ltd.</a:t>
          </a:r>
          <a:endParaRPr lang="en-US" sz="1500" kern="1200" dirty="0">
            <a:solidFill>
              <a:srgbClr val="C00000"/>
            </a:solidFill>
          </a:endParaRPr>
        </a:p>
      </dsp:txBody>
      <dsp:txXfrm>
        <a:off x="1460898" y="1619368"/>
        <a:ext cx="4372704" cy="343600"/>
      </dsp:txXfrm>
    </dsp:sp>
    <dsp:sp modelId="{7C59DF17-D19A-49A9-8AEE-0D395AFA797E}">
      <dsp:nvSpPr>
        <dsp:cNvPr id="0" name=""/>
        <dsp:cNvSpPr/>
      </dsp:nvSpPr>
      <dsp:spPr>
        <a:xfrm>
          <a:off x="1452738" y="1997702"/>
          <a:ext cx="4373538"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err="1">
              <a:solidFill>
                <a:srgbClr val="C00000"/>
              </a:solidFill>
            </a:rPr>
            <a:t>Laxcon</a:t>
          </a:r>
          <a:r>
            <a:rPr lang="en-US" sz="1500" b="1" kern="1200" dirty="0">
              <a:solidFill>
                <a:srgbClr val="C00000"/>
              </a:solidFill>
            </a:rPr>
            <a:t> Steels Ltd.</a:t>
          </a:r>
          <a:endParaRPr lang="en-US" sz="1500" kern="1200" dirty="0">
            <a:solidFill>
              <a:srgbClr val="C00000"/>
            </a:solidFill>
          </a:endParaRPr>
        </a:p>
      </dsp:txBody>
      <dsp:txXfrm>
        <a:off x="1471326" y="2016290"/>
        <a:ext cx="4336362" cy="343600"/>
      </dsp:txXfrm>
    </dsp:sp>
    <dsp:sp modelId="{B33AE590-92C4-4E7F-A7CC-9A303ABE9A79}">
      <dsp:nvSpPr>
        <dsp:cNvPr id="0" name=""/>
        <dsp:cNvSpPr/>
      </dsp:nvSpPr>
      <dsp:spPr>
        <a:xfrm>
          <a:off x="1442310" y="2400411"/>
          <a:ext cx="4409880"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err="1">
              <a:solidFill>
                <a:srgbClr val="C00000"/>
              </a:solidFill>
            </a:rPr>
            <a:t>Usha</a:t>
          </a:r>
          <a:r>
            <a:rPr lang="en-US" sz="1500" b="1" kern="1200" dirty="0">
              <a:solidFill>
                <a:srgbClr val="C00000"/>
              </a:solidFill>
            </a:rPr>
            <a:t> Martin</a:t>
          </a:r>
          <a:endParaRPr lang="en-US" sz="1500" kern="1200" dirty="0">
            <a:solidFill>
              <a:srgbClr val="C00000"/>
            </a:solidFill>
          </a:endParaRPr>
        </a:p>
      </dsp:txBody>
      <dsp:txXfrm>
        <a:off x="1460898" y="2418999"/>
        <a:ext cx="4372704" cy="343600"/>
      </dsp:txXfrm>
    </dsp:sp>
    <dsp:sp modelId="{1442A982-BD35-4735-A16F-100E28F07DBE}">
      <dsp:nvSpPr>
        <dsp:cNvPr id="0" name=""/>
        <dsp:cNvSpPr/>
      </dsp:nvSpPr>
      <dsp:spPr>
        <a:xfrm>
          <a:off x="1442310" y="2800227"/>
          <a:ext cx="4409880"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IN" sz="1500" b="1" kern="1200" dirty="0" err="1">
              <a:solidFill>
                <a:srgbClr val="C00000"/>
              </a:solidFill>
            </a:rPr>
            <a:t>Arcvac</a:t>
          </a:r>
          <a:endParaRPr lang="en-US" sz="1500" b="1" kern="1200" dirty="0">
            <a:solidFill>
              <a:srgbClr val="C00000"/>
            </a:solidFill>
          </a:endParaRPr>
        </a:p>
      </dsp:txBody>
      <dsp:txXfrm>
        <a:off x="1460898" y="2818815"/>
        <a:ext cx="4372704" cy="343600"/>
      </dsp:txXfrm>
    </dsp:sp>
    <dsp:sp modelId="{6A22CEA8-C34A-4013-A666-EC76DFD38842}">
      <dsp:nvSpPr>
        <dsp:cNvPr id="0" name=""/>
        <dsp:cNvSpPr/>
      </dsp:nvSpPr>
      <dsp:spPr>
        <a:xfrm>
          <a:off x="1442310" y="3200042"/>
          <a:ext cx="4409880"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err="1">
              <a:solidFill>
                <a:srgbClr val="C00000"/>
              </a:solidFill>
            </a:rPr>
            <a:t>Goradia</a:t>
          </a:r>
          <a:r>
            <a:rPr lang="en-US" sz="1500" b="1" kern="1200" dirty="0">
              <a:solidFill>
                <a:srgbClr val="C00000"/>
              </a:solidFill>
            </a:rPr>
            <a:t> Special Steels</a:t>
          </a:r>
          <a:endParaRPr lang="en-US" sz="1500" kern="1200" dirty="0">
            <a:solidFill>
              <a:srgbClr val="C00000"/>
            </a:solidFill>
          </a:endParaRPr>
        </a:p>
      </dsp:txBody>
      <dsp:txXfrm>
        <a:off x="1460898" y="3218630"/>
        <a:ext cx="4372704" cy="343600"/>
      </dsp:txXfrm>
    </dsp:sp>
    <dsp:sp modelId="{08C83CF1-BC25-46A1-AAB9-B1416F2C4ED5}">
      <dsp:nvSpPr>
        <dsp:cNvPr id="0" name=""/>
        <dsp:cNvSpPr/>
      </dsp:nvSpPr>
      <dsp:spPr>
        <a:xfrm>
          <a:off x="1442310" y="3599858"/>
          <a:ext cx="4409880"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kern="1200" dirty="0">
              <a:solidFill>
                <a:srgbClr val="C00000"/>
              </a:solidFill>
            </a:rPr>
            <a:t>RINL </a:t>
          </a:r>
          <a:r>
            <a:rPr lang="en-US" sz="1500" b="1" kern="1200" dirty="0" err="1">
              <a:solidFill>
                <a:srgbClr val="C00000"/>
              </a:solidFill>
            </a:rPr>
            <a:t>Vizag</a:t>
          </a:r>
          <a:r>
            <a:rPr lang="en-US" sz="1500" b="1" kern="1200" dirty="0">
              <a:solidFill>
                <a:srgbClr val="C00000"/>
              </a:solidFill>
            </a:rPr>
            <a:t>  </a:t>
          </a:r>
        </a:p>
      </dsp:txBody>
      <dsp:txXfrm>
        <a:off x="1460898" y="3618446"/>
        <a:ext cx="4372704" cy="343600"/>
      </dsp:txXfrm>
    </dsp:sp>
    <dsp:sp modelId="{C449775B-26AE-4880-975C-75666CC02F48}">
      <dsp:nvSpPr>
        <dsp:cNvPr id="0" name=""/>
        <dsp:cNvSpPr/>
      </dsp:nvSpPr>
      <dsp:spPr>
        <a:xfrm>
          <a:off x="1442310" y="3999674"/>
          <a:ext cx="4409880"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i="0" kern="1200" baseline="0" dirty="0">
              <a:solidFill>
                <a:srgbClr val="C00000"/>
              </a:solidFill>
            </a:rPr>
            <a:t>MUSCO</a:t>
          </a:r>
        </a:p>
      </dsp:txBody>
      <dsp:txXfrm>
        <a:off x="1460898" y="4018262"/>
        <a:ext cx="4372704" cy="343600"/>
      </dsp:txXfrm>
    </dsp:sp>
    <dsp:sp modelId="{C10980CB-9E61-4ED5-BEF3-CA837965911D}">
      <dsp:nvSpPr>
        <dsp:cNvPr id="0" name=""/>
        <dsp:cNvSpPr/>
      </dsp:nvSpPr>
      <dsp:spPr>
        <a:xfrm>
          <a:off x="1447787" y="4343401"/>
          <a:ext cx="4430579"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i="0" kern="1200" baseline="0" dirty="0">
              <a:solidFill>
                <a:srgbClr val="C00000"/>
              </a:solidFill>
            </a:rPr>
            <a:t>Kalyani </a:t>
          </a:r>
        </a:p>
      </dsp:txBody>
      <dsp:txXfrm>
        <a:off x="1466375" y="4361989"/>
        <a:ext cx="4393403" cy="343600"/>
      </dsp:txXfrm>
    </dsp:sp>
    <dsp:sp modelId="{7C05DC64-B00F-4B17-8481-2289E4048635}">
      <dsp:nvSpPr>
        <dsp:cNvPr id="0" name=""/>
        <dsp:cNvSpPr/>
      </dsp:nvSpPr>
      <dsp:spPr>
        <a:xfrm>
          <a:off x="1442310" y="4799305"/>
          <a:ext cx="4430579" cy="38077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rtl="0">
            <a:lnSpc>
              <a:spcPct val="90000"/>
            </a:lnSpc>
            <a:spcBef>
              <a:spcPct val="0"/>
            </a:spcBef>
            <a:spcAft>
              <a:spcPct val="35000"/>
            </a:spcAft>
            <a:buNone/>
          </a:pPr>
          <a:r>
            <a:rPr lang="en-US" sz="1500" b="1" i="0" kern="1200" baseline="0" dirty="0">
              <a:solidFill>
                <a:srgbClr val="C00000"/>
              </a:solidFill>
            </a:rPr>
            <a:t>L&amp;T Special Metals</a:t>
          </a:r>
        </a:p>
      </dsp:txBody>
      <dsp:txXfrm>
        <a:off x="1460898" y="4817893"/>
        <a:ext cx="4393403" cy="343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B53189-06CD-4C15-B2B4-C0A99CFC7E19}">
      <dsp:nvSpPr>
        <dsp:cNvPr id="0" name=""/>
        <dsp:cNvSpPr/>
      </dsp:nvSpPr>
      <dsp:spPr>
        <a:xfrm>
          <a:off x="1697719" y="2972"/>
          <a:ext cx="5190796"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err="1">
              <a:solidFill>
                <a:srgbClr val="C00000"/>
              </a:solidFill>
            </a:rPr>
            <a:t>Acciaierie</a:t>
          </a:r>
          <a:r>
            <a:rPr lang="en-US" sz="1900" b="1" kern="1200" dirty="0">
              <a:solidFill>
                <a:srgbClr val="C00000"/>
              </a:solidFill>
            </a:rPr>
            <a:t> </a:t>
          </a:r>
          <a:r>
            <a:rPr lang="en-US" sz="1900" b="1" kern="1200" dirty="0" err="1">
              <a:solidFill>
                <a:srgbClr val="C00000"/>
              </a:solidFill>
            </a:rPr>
            <a:t>Bertoli</a:t>
          </a:r>
          <a:r>
            <a:rPr lang="en-US" sz="1900" b="1" kern="1200" dirty="0">
              <a:solidFill>
                <a:srgbClr val="C00000"/>
              </a:solidFill>
            </a:rPr>
            <a:t> </a:t>
          </a:r>
          <a:r>
            <a:rPr lang="en-US" sz="1900" b="1" kern="1200" dirty="0" err="1">
              <a:solidFill>
                <a:srgbClr val="C00000"/>
              </a:solidFill>
            </a:rPr>
            <a:t>Safau</a:t>
          </a:r>
          <a:r>
            <a:rPr lang="en-US" sz="1900" b="1" kern="1200" dirty="0">
              <a:solidFill>
                <a:srgbClr val="C00000"/>
              </a:solidFill>
            </a:rPr>
            <a:t> </a:t>
          </a:r>
          <a:r>
            <a:rPr lang="en-US" sz="1900" b="1" kern="1200" dirty="0" err="1">
              <a:solidFill>
                <a:srgbClr val="C00000"/>
              </a:solidFill>
            </a:rPr>
            <a:t>SpA</a:t>
          </a:r>
          <a:r>
            <a:rPr lang="en-US" sz="1900" b="1" kern="1200" dirty="0">
              <a:solidFill>
                <a:srgbClr val="C00000"/>
              </a:solidFill>
            </a:rPr>
            <a:t> (ABS)</a:t>
          </a:r>
          <a:endParaRPr lang="en-US" sz="1900" kern="1200" dirty="0">
            <a:solidFill>
              <a:srgbClr val="C00000"/>
            </a:solidFill>
          </a:endParaRPr>
        </a:p>
      </dsp:txBody>
      <dsp:txXfrm>
        <a:off x="1717851" y="23104"/>
        <a:ext cx="5150532" cy="372138"/>
      </dsp:txXfrm>
    </dsp:sp>
    <dsp:sp modelId="{08A4A1B5-8883-4281-8C6D-93FC3A953264}">
      <dsp:nvSpPr>
        <dsp:cNvPr id="0" name=""/>
        <dsp:cNvSpPr/>
      </dsp:nvSpPr>
      <dsp:spPr>
        <a:xfrm>
          <a:off x="1697719" y="435995"/>
          <a:ext cx="5190796"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err="1">
              <a:solidFill>
                <a:srgbClr val="C00000"/>
              </a:solidFill>
            </a:rPr>
            <a:t>Acciaierie</a:t>
          </a:r>
          <a:r>
            <a:rPr lang="en-US" sz="1900" b="1" kern="1200" dirty="0">
              <a:solidFill>
                <a:srgbClr val="C00000"/>
              </a:solidFill>
            </a:rPr>
            <a:t> </a:t>
          </a:r>
          <a:r>
            <a:rPr lang="en-US" sz="1900" b="1" kern="1200" dirty="0" err="1">
              <a:solidFill>
                <a:srgbClr val="C00000"/>
              </a:solidFill>
            </a:rPr>
            <a:t>Venete</a:t>
          </a:r>
          <a:r>
            <a:rPr lang="en-US" sz="1900" b="1" kern="1200" dirty="0">
              <a:solidFill>
                <a:srgbClr val="C00000"/>
              </a:solidFill>
            </a:rPr>
            <a:t> </a:t>
          </a:r>
          <a:r>
            <a:rPr lang="en-US" sz="1900" b="1" kern="1200" dirty="0" err="1">
              <a:solidFill>
                <a:srgbClr val="C00000"/>
              </a:solidFill>
            </a:rPr>
            <a:t>SpA</a:t>
          </a:r>
          <a:endParaRPr lang="en-US" sz="1900" kern="1200" dirty="0">
            <a:solidFill>
              <a:srgbClr val="C00000"/>
            </a:solidFill>
          </a:endParaRPr>
        </a:p>
      </dsp:txBody>
      <dsp:txXfrm>
        <a:off x="1717851" y="456127"/>
        <a:ext cx="5150532" cy="372138"/>
      </dsp:txXfrm>
    </dsp:sp>
    <dsp:sp modelId="{422603D8-5AE6-4AB0-ADED-83354874C9E7}">
      <dsp:nvSpPr>
        <dsp:cNvPr id="0" name=""/>
        <dsp:cNvSpPr/>
      </dsp:nvSpPr>
      <dsp:spPr>
        <a:xfrm>
          <a:off x="1697719" y="869018"/>
          <a:ext cx="5190796"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err="1">
              <a:solidFill>
                <a:srgbClr val="C00000"/>
              </a:solidFill>
            </a:rPr>
            <a:t>Outokumpu</a:t>
          </a:r>
          <a:endParaRPr lang="en-US" sz="1900" kern="1200" dirty="0">
            <a:solidFill>
              <a:srgbClr val="C00000"/>
            </a:solidFill>
          </a:endParaRPr>
        </a:p>
      </dsp:txBody>
      <dsp:txXfrm>
        <a:off x="1717851" y="889150"/>
        <a:ext cx="5150532" cy="372138"/>
      </dsp:txXfrm>
    </dsp:sp>
    <dsp:sp modelId="{C2D1DA04-F7E0-4226-B0EF-4A1F82181B68}">
      <dsp:nvSpPr>
        <dsp:cNvPr id="0" name=""/>
        <dsp:cNvSpPr/>
      </dsp:nvSpPr>
      <dsp:spPr>
        <a:xfrm>
          <a:off x="1697719" y="1302041"/>
          <a:ext cx="5190796"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IN" sz="1900" b="1" i="0" kern="1200" baseline="0" dirty="0">
              <a:solidFill>
                <a:srgbClr val="C00000"/>
              </a:solidFill>
            </a:rPr>
            <a:t>NLMK Verona</a:t>
          </a:r>
          <a:endParaRPr lang="en-US" sz="1900" kern="1200" dirty="0">
            <a:solidFill>
              <a:srgbClr val="C00000"/>
            </a:solidFill>
          </a:endParaRPr>
        </a:p>
      </dsp:txBody>
      <dsp:txXfrm>
        <a:off x="1717851" y="1322173"/>
        <a:ext cx="5150532" cy="372138"/>
      </dsp:txXfrm>
    </dsp:sp>
    <dsp:sp modelId="{7C59DF17-D19A-49A9-8AEE-0D395AFA797E}">
      <dsp:nvSpPr>
        <dsp:cNvPr id="0" name=""/>
        <dsp:cNvSpPr/>
      </dsp:nvSpPr>
      <dsp:spPr>
        <a:xfrm>
          <a:off x="1709994" y="1731930"/>
          <a:ext cx="5148019"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r>
            <a:rPr lang="en-US" sz="1900" b="1" kern="1200" dirty="0">
              <a:solidFill>
                <a:srgbClr val="C00000"/>
              </a:solidFill>
            </a:rPr>
            <a:t>PCK BUDERUS</a:t>
          </a:r>
        </a:p>
      </dsp:txBody>
      <dsp:txXfrm>
        <a:off x="1730126" y="1752062"/>
        <a:ext cx="5107755" cy="372138"/>
      </dsp:txXfrm>
    </dsp:sp>
    <dsp:sp modelId="{B33AE590-92C4-4E7F-A7CC-9A303ABE9A79}">
      <dsp:nvSpPr>
        <dsp:cNvPr id="0" name=""/>
        <dsp:cNvSpPr/>
      </dsp:nvSpPr>
      <dsp:spPr>
        <a:xfrm>
          <a:off x="1697719" y="2168087"/>
          <a:ext cx="5190796"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kern="1200" dirty="0">
            <a:solidFill>
              <a:srgbClr val="C00000"/>
            </a:solidFill>
          </a:endParaRPr>
        </a:p>
      </dsp:txBody>
      <dsp:txXfrm>
        <a:off x="1717851" y="2188219"/>
        <a:ext cx="5150532" cy="372138"/>
      </dsp:txXfrm>
    </dsp:sp>
    <dsp:sp modelId="{1442A982-BD35-4735-A16F-100E28F07DBE}">
      <dsp:nvSpPr>
        <dsp:cNvPr id="0" name=""/>
        <dsp:cNvSpPr/>
      </dsp:nvSpPr>
      <dsp:spPr>
        <a:xfrm>
          <a:off x="1697719" y="2601110"/>
          <a:ext cx="5190796"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b="1" kern="1200" dirty="0">
            <a:solidFill>
              <a:srgbClr val="C00000"/>
            </a:solidFill>
          </a:endParaRPr>
        </a:p>
      </dsp:txBody>
      <dsp:txXfrm>
        <a:off x="1717851" y="2621242"/>
        <a:ext cx="5150532" cy="372138"/>
      </dsp:txXfrm>
    </dsp:sp>
    <dsp:sp modelId="{6A22CEA8-C34A-4013-A666-EC76DFD38842}">
      <dsp:nvSpPr>
        <dsp:cNvPr id="0" name=""/>
        <dsp:cNvSpPr/>
      </dsp:nvSpPr>
      <dsp:spPr>
        <a:xfrm>
          <a:off x="1697719" y="3034132"/>
          <a:ext cx="5190796"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kern="1200" dirty="0">
            <a:solidFill>
              <a:srgbClr val="C00000"/>
            </a:solidFill>
          </a:endParaRPr>
        </a:p>
      </dsp:txBody>
      <dsp:txXfrm>
        <a:off x="1717851" y="3054264"/>
        <a:ext cx="5150532" cy="372138"/>
      </dsp:txXfrm>
    </dsp:sp>
    <dsp:sp modelId="{08C83CF1-BC25-46A1-AAB9-B1416F2C4ED5}">
      <dsp:nvSpPr>
        <dsp:cNvPr id="0" name=""/>
        <dsp:cNvSpPr/>
      </dsp:nvSpPr>
      <dsp:spPr>
        <a:xfrm>
          <a:off x="1697719" y="3467155"/>
          <a:ext cx="5190796"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b="1" kern="1200" dirty="0">
            <a:solidFill>
              <a:srgbClr val="C00000"/>
            </a:solidFill>
          </a:endParaRPr>
        </a:p>
      </dsp:txBody>
      <dsp:txXfrm>
        <a:off x="1717851" y="3487287"/>
        <a:ext cx="5150532" cy="372138"/>
      </dsp:txXfrm>
    </dsp:sp>
    <dsp:sp modelId="{C449775B-26AE-4880-975C-75666CC02F48}">
      <dsp:nvSpPr>
        <dsp:cNvPr id="0" name=""/>
        <dsp:cNvSpPr/>
      </dsp:nvSpPr>
      <dsp:spPr>
        <a:xfrm>
          <a:off x="1697719" y="3900178"/>
          <a:ext cx="5190796"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b="1" i="0" kern="1200" baseline="0" dirty="0">
            <a:solidFill>
              <a:srgbClr val="C00000"/>
            </a:solidFill>
          </a:endParaRPr>
        </a:p>
      </dsp:txBody>
      <dsp:txXfrm>
        <a:off x="1717851" y="3920310"/>
        <a:ext cx="5150532" cy="372138"/>
      </dsp:txXfrm>
    </dsp:sp>
    <dsp:sp modelId="{C10980CB-9E61-4ED5-BEF3-CA837965911D}">
      <dsp:nvSpPr>
        <dsp:cNvPr id="0" name=""/>
        <dsp:cNvSpPr/>
      </dsp:nvSpPr>
      <dsp:spPr>
        <a:xfrm>
          <a:off x="1697719" y="4333201"/>
          <a:ext cx="5215161"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b="1" i="0" kern="1200" baseline="0" dirty="0">
            <a:solidFill>
              <a:srgbClr val="C00000"/>
            </a:solidFill>
          </a:endParaRPr>
        </a:p>
      </dsp:txBody>
      <dsp:txXfrm>
        <a:off x="1717851" y="4353333"/>
        <a:ext cx="5174897" cy="372138"/>
      </dsp:txXfrm>
    </dsp:sp>
    <dsp:sp modelId="{7C05DC64-B00F-4B17-8481-2289E4048635}">
      <dsp:nvSpPr>
        <dsp:cNvPr id="0" name=""/>
        <dsp:cNvSpPr/>
      </dsp:nvSpPr>
      <dsp:spPr>
        <a:xfrm>
          <a:off x="1697719" y="4766224"/>
          <a:ext cx="5215161" cy="41240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b="1" i="0" kern="1200" baseline="0" dirty="0">
            <a:solidFill>
              <a:srgbClr val="C00000"/>
            </a:solidFill>
          </a:endParaRPr>
        </a:p>
      </dsp:txBody>
      <dsp:txXfrm>
        <a:off x="1717851" y="4786356"/>
        <a:ext cx="5174897" cy="37213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ClrTx/>
              <a:buFontTx/>
              <a:buNone/>
              <a:defRPr sz="1200">
                <a:latin typeface="Times New Roman" pitchFamily="18" charset="0"/>
              </a:defRPr>
            </a:lvl1pPr>
          </a:lstStyle>
          <a:p>
            <a:endParaRPr lang="en-US"/>
          </a:p>
        </p:txBody>
      </p:sp>
      <p:sp>
        <p:nvSpPr>
          <p:cNvPr id="38915"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ClrTx/>
              <a:buFontTx/>
              <a:buNone/>
              <a:defRPr sz="1200">
                <a:latin typeface="Times New Roman" pitchFamily="18" charset="0"/>
              </a:defRPr>
            </a:lvl1pPr>
          </a:lstStyle>
          <a:p>
            <a:endParaRPr lang="en-US"/>
          </a:p>
        </p:txBody>
      </p:sp>
      <p:sp>
        <p:nvSpPr>
          <p:cNvPr id="38916"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ClrTx/>
              <a:buFontTx/>
              <a:buNone/>
              <a:defRPr sz="1200">
                <a:latin typeface="Times New Roman" pitchFamily="18" charset="0"/>
              </a:defRPr>
            </a:lvl1pPr>
          </a:lstStyle>
          <a:p>
            <a:r>
              <a:rPr lang="en-US"/>
              <a:t>METAL FORGINGS </a:t>
            </a:r>
          </a:p>
        </p:txBody>
      </p:sp>
      <p:sp>
        <p:nvSpPr>
          <p:cNvPr id="38917"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FontTx/>
              <a:buNone/>
              <a:defRPr sz="1200">
                <a:latin typeface="Times New Roman" pitchFamily="18" charset="0"/>
              </a:defRPr>
            </a:lvl1pPr>
          </a:lstStyle>
          <a:p>
            <a:fld id="{95862D7D-D997-4BF4-9467-9A6493FB592A}" type="slidenum">
              <a:rPr lang="en-US"/>
              <a:pPr/>
              <a:t>‹#›</a:t>
            </a:fld>
            <a:endParaRPr lang="en-US"/>
          </a:p>
        </p:txBody>
      </p:sp>
    </p:spTree>
    <p:extLst>
      <p:ext uri="{BB962C8B-B14F-4D97-AF65-F5344CB8AC3E}">
        <p14:creationId xmlns:p14="http://schemas.microsoft.com/office/powerpoint/2010/main" val="15068767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0" hangingPunct="0">
              <a:lnSpc>
                <a:spcPct val="100000"/>
              </a:lnSpc>
              <a:spcBef>
                <a:spcPct val="0"/>
              </a:spcBef>
              <a:buClrTx/>
              <a:buFontTx/>
              <a:buNone/>
              <a:defRPr sz="1200">
                <a:latin typeface="Times New Roman" pitchFamily="18" charset="0"/>
              </a:defRPr>
            </a:lvl1pPr>
          </a:lstStyle>
          <a:p>
            <a:endParaRPr lang="en-US"/>
          </a:p>
        </p:txBody>
      </p:sp>
      <p:sp>
        <p:nvSpPr>
          <p:cNvPr id="10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eaLnBrk="0" hangingPunct="0">
              <a:lnSpc>
                <a:spcPct val="100000"/>
              </a:lnSpc>
              <a:spcBef>
                <a:spcPct val="0"/>
              </a:spcBef>
              <a:buClrTx/>
              <a:buFontTx/>
              <a:buNone/>
              <a:defRPr sz="1200">
                <a:latin typeface="Times New Roman" pitchFamily="18" charset="0"/>
              </a:defRPr>
            </a:lvl1pPr>
          </a:lstStyle>
          <a:p>
            <a:endParaRPr lang="en-US"/>
          </a:p>
        </p:txBody>
      </p:sp>
      <p:sp>
        <p:nvSpPr>
          <p:cNvPr id="1028"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a:effectLst/>
        </p:spPr>
      </p:sp>
      <p:sp>
        <p:nvSpPr>
          <p:cNvPr id="10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lnSpc>
                <a:spcPct val="100000"/>
              </a:lnSpc>
              <a:spcBef>
                <a:spcPct val="0"/>
              </a:spcBef>
              <a:buClrTx/>
              <a:buFontTx/>
              <a:buNone/>
              <a:defRPr sz="1200">
                <a:latin typeface="Times New Roman" pitchFamily="18" charset="0"/>
              </a:defRPr>
            </a:lvl1pPr>
          </a:lstStyle>
          <a:p>
            <a:endParaRPr lang="en-US"/>
          </a:p>
        </p:txBody>
      </p:sp>
      <p:sp>
        <p:nvSpPr>
          <p:cNvPr id="10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eaLnBrk="0" hangingPunct="0">
              <a:lnSpc>
                <a:spcPct val="100000"/>
              </a:lnSpc>
              <a:spcBef>
                <a:spcPct val="0"/>
              </a:spcBef>
              <a:buClrTx/>
              <a:buFontTx/>
              <a:buNone/>
              <a:defRPr sz="1200">
                <a:latin typeface="Times New Roman" pitchFamily="18" charset="0"/>
              </a:defRPr>
            </a:lvl1pPr>
          </a:lstStyle>
          <a:p>
            <a:fld id="{FA47541C-B491-442C-8600-19CFD016B2EA}" type="slidenum">
              <a:rPr lang="en-US"/>
              <a:pPr/>
              <a:t>‹#›</a:t>
            </a:fld>
            <a:endParaRPr lang="en-US"/>
          </a:p>
        </p:txBody>
      </p:sp>
    </p:spTree>
    <p:extLst>
      <p:ext uri="{BB962C8B-B14F-4D97-AF65-F5344CB8AC3E}">
        <p14:creationId xmlns:p14="http://schemas.microsoft.com/office/powerpoint/2010/main" val="14727734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25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a:t>New PLC Controlled </a:t>
            </a:r>
            <a:r>
              <a:rPr lang="en-US" dirty="0" err="1"/>
              <a:t>Bandsaws</a:t>
            </a:r>
            <a:r>
              <a:rPr lang="en-US" dirty="0"/>
              <a:t> (AMADA 1300 II)</a:t>
            </a:r>
          </a:p>
        </p:txBody>
      </p:sp>
      <p:sp>
        <p:nvSpPr>
          <p:cNvPr id="4" name="Slide Number Placeholder 3"/>
          <p:cNvSpPr>
            <a:spLocks noGrp="1"/>
          </p:cNvSpPr>
          <p:nvPr>
            <p:ph type="sldNum" sz="quarter" idx="10"/>
          </p:nvPr>
        </p:nvSpPr>
        <p:spPr/>
        <p:txBody>
          <a:bodyPr/>
          <a:lstStyle/>
          <a:p>
            <a:fld id="{FA47541C-B491-442C-8600-19CFD016B2EA}" type="slidenum">
              <a:rPr lang="en-US" smtClean="0"/>
              <a:pPr/>
              <a:t>31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a:t>* Under Installation</a:t>
            </a:r>
          </a:p>
        </p:txBody>
      </p:sp>
      <p:sp>
        <p:nvSpPr>
          <p:cNvPr id="4" name="Slide Number Placeholder 3"/>
          <p:cNvSpPr>
            <a:spLocks noGrp="1"/>
          </p:cNvSpPr>
          <p:nvPr>
            <p:ph type="sldNum" sz="quarter" idx="10"/>
          </p:nvPr>
        </p:nvSpPr>
        <p:spPr/>
        <p:txBody>
          <a:bodyPr/>
          <a:lstStyle/>
          <a:p>
            <a:fld id="{FA47541C-B491-442C-8600-19CFD016B2EA}" type="slidenum">
              <a:rPr lang="en-US" smtClean="0"/>
              <a:pPr/>
              <a:t>35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a:t>WO# 1655 :</a:t>
            </a:r>
            <a:r>
              <a:rPr lang="en-US" baseline="0" dirty="0"/>
              <a:t> Tube Sheet. Forge weight 7.2mt</a:t>
            </a:r>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40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a:t>WO# 1655 :</a:t>
            </a:r>
            <a:r>
              <a:rPr lang="en-US" baseline="0" dirty="0"/>
              <a:t> Tube Sheet. Forge weight 7.2mt</a:t>
            </a:r>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41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42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43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44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45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err="1"/>
              <a:t>Vennersys</a:t>
            </a:r>
            <a:r>
              <a:rPr lang="en-US" dirty="0"/>
              <a:t> Project</a:t>
            </a:r>
          </a:p>
        </p:txBody>
      </p:sp>
      <p:sp>
        <p:nvSpPr>
          <p:cNvPr id="4" name="Slide Number Placeholder 3"/>
          <p:cNvSpPr>
            <a:spLocks noGrp="1"/>
          </p:cNvSpPr>
          <p:nvPr>
            <p:ph type="sldNum" sz="quarter" idx="10"/>
          </p:nvPr>
        </p:nvSpPr>
        <p:spPr/>
        <p:txBody>
          <a:bodyPr/>
          <a:lstStyle/>
          <a:p>
            <a:fld id="{FA47541C-B491-442C-8600-19CFD016B2EA}" type="slidenum">
              <a:rPr lang="en-US" smtClean="0"/>
              <a:pPr/>
              <a:t>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47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48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49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50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51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47541C-B491-442C-8600-19CFD016B2EA}" type="slidenum">
              <a:rPr lang="en-US" smtClean="0"/>
              <a:pPr/>
              <a:t>52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err="1"/>
              <a:t>Vennersys</a:t>
            </a:r>
            <a:r>
              <a:rPr lang="en-US" dirty="0"/>
              <a:t> Project</a:t>
            </a:r>
          </a:p>
        </p:txBody>
      </p:sp>
      <p:sp>
        <p:nvSpPr>
          <p:cNvPr id="4" name="Slide Number Placeholder 3"/>
          <p:cNvSpPr>
            <a:spLocks noGrp="1"/>
          </p:cNvSpPr>
          <p:nvPr>
            <p:ph type="sldNum" sz="quarter" idx="10"/>
          </p:nvPr>
        </p:nvSpPr>
        <p:spPr/>
        <p:txBody>
          <a:bodyPr/>
          <a:lstStyle/>
          <a:p>
            <a:fld id="{FA47541C-B491-442C-8600-19CFD016B2EA}"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err="1"/>
              <a:t>Vennersys</a:t>
            </a:r>
            <a:r>
              <a:rPr lang="en-US" dirty="0"/>
              <a:t> Project</a:t>
            </a:r>
          </a:p>
        </p:txBody>
      </p:sp>
      <p:sp>
        <p:nvSpPr>
          <p:cNvPr id="4" name="Slide Number Placeholder 3"/>
          <p:cNvSpPr>
            <a:spLocks noGrp="1"/>
          </p:cNvSpPr>
          <p:nvPr>
            <p:ph type="sldNum" sz="quarter" idx="10"/>
          </p:nvPr>
        </p:nvSpPr>
        <p:spPr/>
        <p:txBody>
          <a:bodyPr/>
          <a:lstStyle/>
          <a:p>
            <a:fld id="{FA47541C-B491-442C-8600-19CFD016B2EA}" type="slidenum">
              <a:rPr lang="en-US" smtClean="0"/>
              <a:pPr/>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err="1"/>
              <a:t>Vennersys</a:t>
            </a:r>
            <a:r>
              <a:rPr lang="en-US" dirty="0"/>
              <a:t> Project</a:t>
            </a:r>
          </a:p>
        </p:txBody>
      </p:sp>
      <p:sp>
        <p:nvSpPr>
          <p:cNvPr id="4" name="Slide Number Placeholder 3"/>
          <p:cNvSpPr>
            <a:spLocks noGrp="1"/>
          </p:cNvSpPr>
          <p:nvPr>
            <p:ph type="sldNum" sz="quarter" idx="10"/>
          </p:nvPr>
        </p:nvSpPr>
        <p:spPr/>
        <p:txBody>
          <a:bodyPr/>
          <a:lstStyle/>
          <a:p>
            <a:fld id="{FA47541C-B491-442C-8600-19CFD016B2EA}" type="slidenum">
              <a:rPr lang="en-US" smtClean="0"/>
              <a:pPr/>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err="1"/>
              <a:t>Vennersys</a:t>
            </a:r>
            <a:r>
              <a:rPr lang="en-US" dirty="0"/>
              <a:t> Project</a:t>
            </a:r>
          </a:p>
        </p:txBody>
      </p:sp>
      <p:sp>
        <p:nvSpPr>
          <p:cNvPr id="4" name="Slide Number Placeholder 3"/>
          <p:cNvSpPr>
            <a:spLocks noGrp="1"/>
          </p:cNvSpPr>
          <p:nvPr>
            <p:ph type="sldNum" sz="quarter" idx="10"/>
          </p:nvPr>
        </p:nvSpPr>
        <p:spPr/>
        <p:txBody>
          <a:bodyPr/>
          <a:lstStyle/>
          <a:p>
            <a:fld id="{FA47541C-B491-442C-8600-19CFD016B2EA}"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err="1"/>
              <a:t>Vennersys</a:t>
            </a:r>
            <a:r>
              <a:rPr lang="en-US" dirty="0"/>
              <a:t> Project</a:t>
            </a:r>
          </a:p>
        </p:txBody>
      </p:sp>
      <p:sp>
        <p:nvSpPr>
          <p:cNvPr id="4" name="Slide Number Placeholder 3"/>
          <p:cNvSpPr>
            <a:spLocks noGrp="1"/>
          </p:cNvSpPr>
          <p:nvPr>
            <p:ph type="sldNum" sz="quarter" idx="10"/>
          </p:nvPr>
        </p:nvSpPr>
        <p:spPr/>
        <p:txBody>
          <a:bodyPr/>
          <a:lstStyle/>
          <a:p>
            <a:fld id="{FA47541C-B491-442C-8600-19CFD016B2EA}"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err="1"/>
              <a:t>Vennersys</a:t>
            </a:r>
            <a:r>
              <a:rPr lang="en-US" dirty="0"/>
              <a:t> Project</a:t>
            </a:r>
          </a:p>
        </p:txBody>
      </p:sp>
      <p:sp>
        <p:nvSpPr>
          <p:cNvPr id="4" name="Slide Number Placeholder 3"/>
          <p:cNvSpPr>
            <a:spLocks noGrp="1"/>
          </p:cNvSpPr>
          <p:nvPr>
            <p:ph type="sldNum" sz="quarter" idx="10"/>
          </p:nvPr>
        </p:nvSpPr>
        <p:spPr/>
        <p:txBody>
          <a:bodyPr/>
          <a:lstStyle/>
          <a:p>
            <a:fld id="{FA47541C-B491-442C-8600-19CFD016B2EA}"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normAutofit/>
          </a:bodyPr>
          <a:lstStyle/>
          <a:p>
            <a:r>
              <a:rPr lang="en-US" dirty="0" err="1"/>
              <a:t>Vennersys</a:t>
            </a:r>
            <a:r>
              <a:rPr lang="en-US" dirty="0"/>
              <a:t> Project</a:t>
            </a:r>
          </a:p>
        </p:txBody>
      </p:sp>
      <p:sp>
        <p:nvSpPr>
          <p:cNvPr id="4" name="Slide Number Placeholder 3"/>
          <p:cNvSpPr>
            <a:spLocks noGrp="1"/>
          </p:cNvSpPr>
          <p:nvPr>
            <p:ph type="sldNum" sz="quarter" idx="10"/>
          </p:nvPr>
        </p:nvSpPr>
        <p:spPr/>
        <p:txBody>
          <a:bodyPr/>
          <a:lstStyle/>
          <a:p>
            <a:fld id="{FA47541C-B491-442C-8600-19CFD016B2EA}"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050"/>
          <p:cNvSpPr>
            <a:spLocks noGrp="1" noChangeArrowheads="1"/>
          </p:cNvSpPr>
          <p:nvPr>
            <p:ph type="ctrTitle"/>
          </p:nvPr>
        </p:nvSpPr>
        <p:spPr>
          <a:xfrm>
            <a:off x="742950" y="1219200"/>
            <a:ext cx="8420100" cy="1143000"/>
          </a:xfrm>
        </p:spPr>
        <p:txBody>
          <a:bodyPr anchorCtr="1"/>
          <a:lstStyle>
            <a:lvl1pPr>
              <a:defRPr sz="4000">
                <a:solidFill>
                  <a:schemeClr val="tx1"/>
                </a:solidFill>
              </a:defRPr>
            </a:lvl1pPr>
          </a:lstStyle>
          <a:p>
            <a:r>
              <a:rPr lang="en-US"/>
              <a:t>Click to edit Master title style</a:t>
            </a:r>
          </a:p>
        </p:txBody>
      </p:sp>
      <p:sp>
        <p:nvSpPr>
          <p:cNvPr id="37891" name="Rectangle 2051"/>
          <p:cNvSpPr>
            <a:spLocks noGrp="1" noChangeArrowheads="1"/>
          </p:cNvSpPr>
          <p:nvPr>
            <p:ph type="subTitle" idx="1"/>
          </p:nvPr>
        </p:nvSpPr>
        <p:spPr>
          <a:xfrm>
            <a:off x="1485900" y="2667001"/>
            <a:ext cx="6934200" cy="1752600"/>
          </a:xfrm>
        </p:spPr>
        <p:txBody>
          <a:bodyPr/>
          <a:lstStyle>
            <a:lvl1pPr marL="0" indent="0" algn="ctr">
              <a:buFontTx/>
              <a:buNone/>
              <a:defRPr sz="2800"/>
            </a:lvl1pPr>
          </a:lstStyle>
          <a:p>
            <a:r>
              <a:rPr lang="en-US"/>
              <a:t>Click to edit Master subtitle style</a:t>
            </a:r>
          </a:p>
        </p:txBody>
      </p:sp>
      <p:grpSp>
        <p:nvGrpSpPr>
          <p:cNvPr id="37892" name="Group 2052"/>
          <p:cNvGrpSpPr>
            <a:grpSpLocks/>
          </p:cNvGrpSpPr>
          <p:nvPr/>
        </p:nvGrpSpPr>
        <p:grpSpPr bwMode="auto">
          <a:xfrm>
            <a:off x="192617" y="230188"/>
            <a:ext cx="220133" cy="6503987"/>
            <a:chOff x="112" y="145"/>
            <a:chExt cx="128" cy="4097"/>
          </a:xfrm>
        </p:grpSpPr>
        <p:sp>
          <p:nvSpPr>
            <p:cNvPr id="37893" name="Rectangle 2053"/>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lang="en-US"/>
            </a:p>
          </p:txBody>
        </p:sp>
        <p:sp>
          <p:nvSpPr>
            <p:cNvPr id="37894" name="Rectangle 2054"/>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lnSpc>
                  <a:spcPct val="100000"/>
                </a:lnSpc>
                <a:spcBef>
                  <a:spcPct val="0"/>
                </a:spcBef>
                <a:buClrTx/>
                <a:buFontTx/>
                <a:buNone/>
              </a:pPr>
              <a:endParaRPr lang="en-US">
                <a:latin typeface="Times New Roman" pitchFamily="18" charset="0"/>
              </a:endParaRPr>
            </a:p>
          </p:txBody>
        </p:sp>
      </p:grpSp>
      <p:grpSp>
        <p:nvGrpSpPr>
          <p:cNvPr id="37895" name="Group 2055"/>
          <p:cNvGrpSpPr>
            <a:grpSpLocks/>
          </p:cNvGrpSpPr>
          <p:nvPr/>
        </p:nvGrpSpPr>
        <p:grpSpPr bwMode="auto">
          <a:xfrm>
            <a:off x="9525928" y="220664"/>
            <a:ext cx="214974" cy="6408737"/>
            <a:chOff x="5539" y="139"/>
            <a:chExt cx="125" cy="4037"/>
          </a:xfrm>
        </p:grpSpPr>
        <p:sp>
          <p:nvSpPr>
            <p:cNvPr id="37896" name="Rectangle 2056"/>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endParaRPr lang="en-US"/>
            </a:p>
          </p:txBody>
        </p:sp>
        <p:sp>
          <p:nvSpPr>
            <p:cNvPr id="37897" name="Rectangle 2057"/>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endParaRPr lang="en-US"/>
            </a:p>
          </p:txBody>
        </p:sp>
      </p:grpSp>
      <p:grpSp>
        <p:nvGrpSpPr>
          <p:cNvPr id="37898" name="Group 2058"/>
          <p:cNvGrpSpPr>
            <a:grpSpLocks/>
          </p:cNvGrpSpPr>
          <p:nvPr/>
        </p:nvGrpSpPr>
        <p:grpSpPr bwMode="auto">
          <a:xfrm>
            <a:off x="447147" y="6477000"/>
            <a:ext cx="9410700" cy="228600"/>
            <a:chOff x="260" y="4080"/>
            <a:chExt cx="5472" cy="144"/>
          </a:xfrm>
        </p:grpSpPr>
        <p:sp>
          <p:nvSpPr>
            <p:cNvPr id="37899" name="Rectangle 2059"/>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endParaRPr lang="en-US"/>
            </a:p>
          </p:txBody>
        </p:sp>
        <p:sp>
          <p:nvSpPr>
            <p:cNvPr id="37900" name="Rectangle 2060"/>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lang="en-US"/>
            </a:p>
          </p:txBody>
        </p:sp>
      </p:grpSp>
      <p:grpSp>
        <p:nvGrpSpPr>
          <p:cNvPr id="37901" name="Group 2061"/>
          <p:cNvGrpSpPr>
            <a:grpSpLocks/>
          </p:cNvGrpSpPr>
          <p:nvPr/>
        </p:nvGrpSpPr>
        <p:grpSpPr bwMode="auto">
          <a:xfrm>
            <a:off x="82550" y="176213"/>
            <a:ext cx="9474334" cy="161925"/>
            <a:chOff x="48" y="111"/>
            <a:chExt cx="5509" cy="102"/>
          </a:xfrm>
        </p:grpSpPr>
        <p:sp>
          <p:nvSpPr>
            <p:cNvPr id="37902" name="Rectangle 2062"/>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lang="en-US"/>
            </a:p>
          </p:txBody>
        </p:sp>
        <p:sp>
          <p:nvSpPr>
            <p:cNvPr id="37903" name="Rectangle 2063"/>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lang="en-US"/>
            </a:p>
          </p:txBody>
        </p:sp>
      </p:grpSp>
      <p:sp>
        <p:nvSpPr>
          <p:cNvPr id="37904" name="Rectangle 2064"/>
          <p:cNvSpPr>
            <a:spLocks noGrp="1" noChangeArrowheads="1"/>
          </p:cNvSpPr>
          <p:nvPr>
            <p:ph type="dt" sz="half" idx="2"/>
          </p:nvPr>
        </p:nvSpPr>
        <p:spPr/>
        <p:txBody>
          <a:bodyPr/>
          <a:lstStyle>
            <a:lvl1pPr>
              <a:defRPr/>
            </a:lvl1pPr>
          </a:lstStyle>
          <a:p>
            <a:fld id="{9905BA92-DFB3-47CF-9580-C580218AABB7}" type="datetime1">
              <a:rPr lang="en-US"/>
              <a:pPr/>
              <a:t>3/7/2018</a:t>
            </a:fld>
            <a:endParaRPr lang="en-US"/>
          </a:p>
        </p:txBody>
      </p:sp>
      <p:sp>
        <p:nvSpPr>
          <p:cNvPr id="37905" name="Rectangle 2065"/>
          <p:cNvSpPr>
            <a:spLocks noGrp="1" noChangeArrowheads="1"/>
          </p:cNvSpPr>
          <p:nvPr>
            <p:ph type="ftr" sz="quarter" idx="3"/>
          </p:nvPr>
        </p:nvSpPr>
        <p:spPr/>
        <p:txBody>
          <a:bodyPr/>
          <a:lstStyle>
            <a:lvl1pPr>
              <a:defRPr/>
            </a:lvl1pPr>
          </a:lstStyle>
          <a:p>
            <a:endParaRPr lang="en-US"/>
          </a:p>
        </p:txBody>
      </p:sp>
      <p:sp>
        <p:nvSpPr>
          <p:cNvPr id="37906" name="Rectangle 2066"/>
          <p:cNvSpPr>
            <a:spLocks noGrp="1" noChangeArrowheads="1"/>
          </p:cNvSpPr>
          <p:nvPr>
            <p:ph type="sldNum" sz="quarter" idx="4"/>
          </p:nvPr>
        </p:nvSpPr>
        <p:spPr/>
        <p:txBody>
          <a:bodyPr/>
          <a:lstStyle>
            <a:lvl1pPr>
              <a:defRPr/>
            </a:lvl1pPr>
          </a:lstStyle>
          <a:p>
            <a:fld id="{2BC9EBE5-0671-4606-8E81-2D6CE6DE657D}" type="slidenum">
              <a:rPr lang="en-US"/>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7898"/>
                                        </p:tgtEl>
                                        <p:attrNameLst>
                                          <p:attrName>style.visibility</p:attrName>
                                        </p:attrNameLst>
                                      </p:cBhvr>
                                      <p:to>
                                        <p:strVal val="visible"/>
                                      </p:to>
                                    </p:set>
                                    <p:anim calcmode="lin" valueType="num">
                                      <p:cBhvr additive="base">
                                        <p:cTn id="12" dur="500" fill="hold"/>
                                        <p:tgtEl>
                                          <p:spTgt spid="37898"/>
                                        </p:tgtEl>
                                        <p:attrNameLst>
                                          <p:attrName>ppt_x</p:attrName>
                                        </p:attrNameLst>
                                      </p:cBhvr>
                                      <p:tavLst>
                                        <p:tav tm="0">
                                          <p:val>
                                            <p:strVal val="0-#ppt_w/2"/>
                                          </p:val>
                                        </p:tav>
                                        <p:tav tm="100000">
                                          <p:val>
                                            <p:strVal val="#ppt_x"/>
                                          </p:val>
                                        </p:tav>
                                      </p:tavLst>
                                    </p:anim>
                                    <p:anim calcmode="lin" valueType="num">
                                      <p:cBhvr additive="base">
                                        <p:cTn id="13" dur="500" fill="hold"/>
                                        <p:tgtEl>
                                          <p:spTgt spid="3789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7895"/>
                                        </p:tgtEl>
                                        <p:attrNameLst>
                                          <p:attrName>style.visibility</p:attrName>
                                        </p:attrNameLst>
                                      </p:cBhvr>
                                      <p:to>
                                        <p:strVal val="visible"/>
                                      </p:to>
                                    </p:set>
                                    <p:anim calcmode="lin" valueType="num">
                                      <p:cBhvr additive="base">
                                        <p:cTn id="17" dur="500" fill="hold"/>
                                        <p:tgtEl>
                                          <p:spTgt spid="37895"/>
                                        </p:tgtEl>
                                        <p:attrNameLst>
                                          <p:attrName>ppt_x</p:attrName>
                                        </p:attrNameLst>
                                      </p:cBhvr>
                                      <p:tavLst>
                                        <p:tav tm="0">
                                          <p:val>
                                            <p:strVal val="#ppt_x"/>
                                          </p:val>
                                        </p:tav>
                                        <p:tav tm="100000">
                                          <p:val>
                                            <p:strVal val="#ppt_x"/>
                                          </p:val>
                                        </p:tav>
                                      </p:tavLst>
                                    </p:anim>
                                    <p:anim calcmode="lin" valueType="num">
                                      <p:cBhvr additive="base">
                                        <p:cTn id="18" dur="500" fill="hold"/>
                                        <p:tgtEl>
                                          <p:spTgt spid="3789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7901"/>
                                        </p:tgtEl>
                                        <p:attrNameLst>
                                          <p:attrName>style.visibility</p:attrName>
                                        </p:attrNameLst>
                                      </p:cBhvr>
                                      <p:to>
                                        <p:strVal val="visible"/>
                                      </p:to>
                                    </p:set>
                                    <p:anim calcmode="lin" valueType="num">
                                      <p:cBhvr additive="base">
                                        <p:cTn id="22" dur="500" fill="hold"/>
                                        <p:tgtEl>
                                          <p:spTgt spid="37901"/>
                                        </p:tgtEl>
                                        <p:attrNameLst>
                                          <p:attrName>ppt_x</p:attrName>
                                        </p:attrNameLst>
                                      </p:cBhvr>
                                      <p:tavLst>
                                        <p:tav tm="0">
                                          <p:val>
                                            <p:strVal val="1+#ppt_w/2"/>
                                          </p:val>
                                        </p:tav>
                                        <p:tav tm="100000">
                                          <p:val>
                                            <p:strVal val="#ppt_x"/>
                                          </p:val>
                                        </p:tav>
                                      </p:tavLst>
                                    </p:anim>
                                    <p:anim calcmode="lin" valueType="num">
                                      <p:cBhvr additive="base">
                                        <p:cTn id="23" dur="500" fill="hold"/>
                                        <p:tgtEl>
                                          <p:spTgt spid="3790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37890"/>
                                        </p:tgtEl>
                                        <p:attrNameLst>
                                          <p:attrName>style.visibility</p:attrName>
                                        </p:attrNameLst>
                                      </p:cBhvr>
                                      <p:to>
                                        <p:strVal val="visible"/>
                                      </p:to>
                                    </p:set>
                                    <p:animEffect transition="in" filter="dissolve">
                                      <p:cBhvr>
                                        <p:cTn id="27" dur="500"/>
                                        <p:tgtEl>
                                          <p:spTgt spid="37890"/>
                                        </p:tgtEl>
                                      </p:cBhvr>
                                    </p:animEffect>
                                  </p:childTnLst>
                                </p:cTn>
                              </p:par>
                            </p:childTnLst>
                          </p:cTn>
                        </p:par>
                        <p:par>
                          <p:cTn id="28" fill="hold">
                            <p:stCondLst>
                              <p:cond delay="2500"/>
                            </p:stCondLst>
                            <p:childTnLst>
                              <p:par>
                                <p:cTn id="29" presetID="9" presetClass="entr" presetSubtype="0" fill="hold" grpId="0" nodeType="afterEffect">
                                  <p:stCondLst>
                                    <p:cond delay="0"/>
                                  </p:stCondLst>
                                  <p:childTnLst>
                                    <p:set>
                                      <p:cBhvr>
                                        <p:cTn id="30" dur="1" fill="hold">
                                          <p:stCondLst>
                                            <p:cond delay="0"/>
                                          </p:stCondLst>
                                        </p:cTn>
                                        <p:tgtEl>
                                          <p:spTgt spid="37891">
                                            <p:txEl>
                                              <p:pRg st="0" end="0"/>
                                            </p:txEl>
                                          </p:spTgt>
                                        </p:tgtEl>
                                        <p:attrNameLst>
                                          <p:attrName>style.visibility</p:attrName>
                                        </p:attrNameLst>
                                      </p:cBhvr>
                                      <p:to>
                                        <p:strVal val="visible"/>
                                      </p:to>
                                    </p:set>
                                    <p:animEffect transition="in" filter="dissolve">
                                      <p:cBhvr>
                                        <p:cTn id="31" dur="500"/>
                                        <p:tgtEl>
                                          <p:spTgt spid="378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autoUpdateAnimBg="0"/>
      <p:bldP spid="37891" grpId="0" build="p" autoUpdateAnimBg="0" advAuto="0">
        <p:tmplLst>
          <p:tmpl lvl="1">
            <p:tnLst>
              <p:par>
                <p:cTn presetID="9" presetClass="entr" presetSubtype="0" fill="hold" nodeType="afterEffect">
                  <p:stCondLst>
                    <p:cond delay="0"/>
                  </p:stCondLst>
                  <p:childTnLst>
                    <p:set>
                      <p:cBhvr>
                        <p:cTn dur="1" fill="hold">
                          <p:stCondLst>
                            <p:cond delay="0"/>
                          </p:stCondLst>
                        </p:cTn>
                        <p:tgtEl>
                          <p:spTgt spid="37891"/>
                        </p:tgtEl>
                        <p:attrNameLst>
                          <p:attrName>style.visibility</p:attrName>
                        </p:attrNameLst>
                      </p:cBhvr>
                      <p:to>
                        <p:strVal val="visible"/>
                      </p:to>
                    </p:set>
                    <p:animEffect transition="in" filter="dissolve">
                      <p:cBhvr>
                        <p:cTn dur="500"/>
                        <p:tgtEl>
                          <p:spTgt spid="37891"/>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A90EB78-81D9-47F1-97F9-621514D71ADE}" type="datetime1">
              <a:rPr lang="en-US"/>
              <a:pPr/>
              <a:t>3/7/2018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4DE28C7-3454-4545-875F-C4776621193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5476" y="381000"/>
            <a:ext cx="2187575"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2751" y="381000"/>
            <a:ext cx="6397625"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E2014EA-26DD-47E3-8B09-F7147DD49577}" type="datetime1">
              <a:rPr lang="en-US"/>
              <a:pPr/>
              <a:t>3/7/2018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B95683-8C4C-41E5-8F77-6C92D1040A62}"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12750" y="381001"/>
            <a:ext cx="8667750" cy="838200"/>
          </a:xfrm>
        </p:spPr>
        <p:txBody>
          <a:bodyPr/>
          <a:lstStyle/>
          <a:p>
            <a:r>
              <a:rPr lang="en-US"/>
              <a:t>Click to edit Master title style</a:t>
            </a:r>
          </a:p>
        </p:txBody>
      </p:sp>
      <p:sp>
        <p:nvSpPr>
          <p:cNvPr id="3" name="Text Placeholder 2"/>
          <p:cNvSpPr>
            <a:spLocks noGrp="1"/>
          </p:cNvSpPr>
          <p:nvPr>
            <p:ph type="body" sz="half" idx="1"/>
          </p:nvPr>
        </p:nvSpPr>
        <p:spPr>
          <a:xfrm>
            <a:off x="742950" y="1295400"/>
            <a:ext cx="41275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035550" y="1295400"/>
            <a:ext cx="4127500" cy="4648200"/>
          </a:xfrm>
        </p:spPr>
        <p:txBody>
          <a:bodyPr/>
          <a:lstStyle/>
          <a:p>
            <a:endParaRPr lang="en-US"/>
          </a:p>
        </p:txBody>
      </p:sp>
      <p:sp>
        <p:nvSpPr>
          <p:cNvPr id="5" name="Date Placeholder 4"/>
          <p:cNvSpPr>
            <a:spLocks noGrp="1"/>
          </p:cNvSpPr>
          <p:nvPr>
            <p:ph type="dt" sz="half" idx="10"/>
          </p:nvPr>
        </p:nvSpPr>
        <p:spPr>
          <a:xfrm>
            <a:off x="412750" y="6015038"/>
            <a:ext cx="2063750" cy="457200"/>
          </a:xfrm>
        </p:spPr>
        <p:txBody>
          <a:bodyPr/>
          <a:lstStyle>
            <a:lvl1pPr>
              <a:defRPr/>
            </a:lvl1pPr>
          </a:lstStyle>
          <a:p>
            <a:fld id="{8C99234E-E5A0-4605-B53E-024F6D008B33}" type="datetime1">
              <a:rPr lang="en-US"/>
              <a:pPr/>
              <a:t>3/7/2018</a:t>
            </a:fld>
            <a:endParaRPr lang="en-US"/>
          </a:p>
        </p:txBody>
      </p:sp>
      <p:sp>
        <p:nvSpPr>
          <p:cNvPr id="6" name="Footer Placeholder 5"/>
          <p:cNvSpPr>
            <a:spLocks noGrp="1"/>
          </p:cNvSpPr>
          <p:nvPr>
            <p:ph type="ftr" sz="quarter" idx="11"/>
          </p:nvPr>
        </p:nvSpPr>
        <p:spPr>
          <a:xfrm>
            <a:off x="3384550" y="6015038"/>
            <a:ext cx="31369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429500" y="6015038"/>
            <a:ext cx="2063750" cy="457200"/>
          </a:xfrm>
        </p:spPr>
        <p:txBody>
          <a:bodyPr/>
          <a:lstStyle>
            <a:lvl1pPr>
              <a:defRPr/>
            </a:lvl1pPr>
          </a:lstStyle>
          <a:p>
            <a:fld id="{063FACB8-FED8-47C6-883B-966EC90067B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12750" y="381001"/>
            <a:ext cx="8667750" cy="838200"/>
          </a:xfrm>
        </p:spPr>
        <p:txBody>
          <a:bodyPr/>
          <a:lstStyle/>
          <a:p>
            <a:r>
              <a:rPr lang="en-US"/>
              <a:t>Click to edit Master title style</a:t>
            </a:r>
          </a:p>
        </p:txBody>
      </p:sp>
      <p:sp>
        <p:nvSpPr>
          <p:cNvPr id="3" name="Chart Placeholder 2"/>
          <p:cNvSpPr>
            <a:spLocks noGrp="1"/>
          </p:cNvSpPr>
          <p:nvPr>
            <p:ph type="chart" idx="1"/>
          </p:nvPr>
        </p:nvSpPr>
        <p:spPr>
          <a:xfrm>
            <a:off x="742950" y="1295400"/>
            <a:ext cx="8420100" cy="4648200"/>
          </a:xfrm>
        </p:spPr>
        <p:txBody>
          <a:bodyPr/>
          <a:lstStyle/>
          <a:p>
            <a:endParaRPr lang="en-US"/>
          </a:p>
        </p:txBody>
      </p:sp>
      <p:sp>
        <p:nvSpPr>
          <p:cNvPr id="4" name="Date Placeholder 3"/>
          <p:cNvSpPr>
            <a:spLocks noGrp="1"/>
          </p:cNvSpPr>
          <p:nvPr>
            <p:ph type="dt" sz="half" idx="10"/>
          </p:nvPr>
        </p:nvSpPr>
        <p:spPr>
          <a:xfrm>
            <a:off x="412750" y="6015038"/>
            <a:ext cx="2063750" cy="457200"/>
          </a:xfrm>
        </p:spPr>
        <p:txBody>
          <a:bodyPr/>
          <a:lstStyle>
            <a:lvl1pPr>
              <a:defRPr/>
            </a:lvl1pPr>
          </a:lstStyle>
          <a:p>
            <a:fld id="{8B7E8811-D3BB-4AC7-9509-8A892FD08AA0}" type="datetime1">
              <a:rPr lang="en-US"/>
              <a:pPr/>
              <a:t>3/7/2018</a:t>
            </a:fld>
            <a:endParaRPr lang="en-US"/>
          </a:p>
        </p:txBody>
      </p:sp>
      <p:sp>
        <p:nvSpPr>
          <p:cNvPr id="5" name="Footer Placeholder 4"/>
          <p:cNvSpPr>
            <a:spLocks noGrp="1"/>
          </p:cNvSpPr>
          <p:nvPr>
            <p:ph type="ftr" sz="quarter" idx="11"/>
          </p:nvPr>
        </p:nvSpPr>
        <p:spPr>
          <a:xfrm>
            <a:off x="3384550" y="6015038"/>
            <a:ext cx="31369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7429500" y="6015038"/>
            <a:ext cx="2063750" cy="457200"/>
          </a:xfrm>
        </p:spPr>
        <p:txBody>
          <a:bodyPr/>
          <a:lstStyle>
            <a:lvl1pPr>
              <a:defRPr/>
            </a:lvl1pPr>
          </a:lstStyle>
          <a:p>
            <a:fld id="{274E4A2C-CDD0-4DF7-830B-B80A19FD339D}"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12750" y="381001"/>
            <a:ext cx="8667750" cy="838200"/>
          </a:xfrm>
        </p:spPr>
        <p:txBody>
          <a:bodyPr/>
          <a:lstStyle/>
          <a:p>
            <a:r>
              <a:rPr lang="en-US"/>
              <a:t>Click to edit Master title style</a:t>
            </a:r>
          </a:p>
        </p:txBody>
      </p:sp>
      <p:sp>
        <p:nvSpPr>
          <p:cNvPr id="3" name="ClipArt Placeholder 2"/>
          <p:cNvSpPr>
            <a:spLocks noGrp="1"/>
          </p:cNvSpPr>
          <p:nvPr>
            <p:ph type="clipArt" sz="half" idx="1"/>
          </p:nvPr>
        </p:nvSpPr>
        <p:spPr>
          <a:xfrm>
            <a:off x="742950" y="1295400"/>
            <a:ext cx="4127500" cy="4648200"/>
          </a:xfrm>
        </p:spPr>
        <p:txBody>
          <a:bodyPr/>
          <a:lstStyle/>
          <a:p>
            <a:endParaRPr lang="en-US"/>
          </a:p>
        </p:txBody>
      </p:sp>
      <p:sp>
        <p:nvSpPr>
          <p:cNvPr id="4" name="Text Placeholder 3"/>
          <p:cNvSpPr>
            <a:spLocks noGrp="1"/>
          </p:cNvSpPr>
          <p:nvPr>
            <p:ph type="body" sz="half" idx="2"/>
          </p:nvPr>
        </p:nvSpPr>
        <p:spPr>
          <a:xfrm>
            <a:off x="5035550" y="1295400"/>
            <a:ext cx="41275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12750" y="6015038"/>
            <a:ext cx="2063750" cy="457200"/>
          </a:xfrm>
        </p:spPr>
        <p:txBody>
          <a:bodyPr/>
          <a:lstStyle>
            <a:lvl1pPr>
              <a:defRPr/>
            </a:lvl1pPr>
          </a:lstStyle>
          <a:p>
            <a:fld id="{0AA39754-929A-4B6A-ABA4-2C64D8C86816}" type="datetime1">
              <a:rPr lang="en-US"/>
              <a:pPr/>
              <a:t>3/7/2018</a:t>
            </a:fld>
            <a:endParaRPr lang="en-US"/>
          </a:p>
        </p:txBody>
      </p:sp>
      <p:sp>
        <p:nvSpPr>
          <p:cNvPr id="6" name="Footer Placeholder 5"/>
          <p:cNvSpPr>
            <a:spLocks noGrp="1"/>
          </p:cNvSpPr>
          <p:nvPr>
            <p:ph type="ftr" sz="quarter" idx="11"/>
          </p:nvPr>
        </p:nvSpPr>
        <p:spPr>
          <a:xfrm>
            <a:off x="3384550" y="6015038"/>
            <a:ext cx="31369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429500" y="6015038"/>
            <a:ext cx="2063750" cy="457200"/>
          </a:xfrm>
        </p:spPr>
        <p:txBody>
          <a:bodyPr/>
          <a:lstStyle>
            <a:lvl1pPr>
              <a:defRPr/>
            </a:lvl1pPr>
          </a:lstStyle>
          <a:p>
            <a:fld id="{F8B45234-4511-423D-97F0-4D7E6BE17BDC}"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12750" y="381001"/>
            <a:ext cx="8667750" cy="838200"/>
          </a:xfrm>
        </p:spPr>
        <p:txBody>
          <a:bodyPr/>
          <a:lstStyle/>
          <a:p>
            <a:r>
              <a:rPr lang="en-US"/>
              <a:t>Click to edit Master title style</a:t>
            </a:r>
          </a:p>
        </p:txBody>
      </p:sp>
      <p:sp>
        <p:nvSpPr>
          <p:cNvPr id="3" name="Text Placeholder 2"/>
          <p:cNvSpPr>
            <a:spLocks noGrp="1"/>
          </p:cNvSpPr>
          <p:nvPr>
            <p:ph type="body" sz="half" idx="1"/>
          </p:nvPr>
        </p:nvSpPr>
        <p:spPr>
          <a:xfrm>
            <a:off x="742950" y="1295400"/>
            <a:ext cx="41275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035550" y="1295400"/>
            <a:ext cx="4127500" cy="4648200"/>
          </a:xfrm>
        </p:spPr>
        <p:txBody>
          <a:bodyPr/>
          <a:lstStyle/>
          <a:p>
            <a:endParaRPr lang="en-US"/>
          </a:p>
        </p:txBody>
      </p:sp>
      <p:sp>
        <p:nvSpPr>
          <p:cNvPr id="5" name="Date Placeholder 4"/>
          <p:cNvSpPr>
            <a:spLocks noGrp="1"/>
          </p:cNvSpPr>
          <p:nvPr>
            <p:ph type="dt" sz="half" idx="10"/>
          </p:nvPr>
        </p:nvSpPr>
        <p:spPr>
          <a:xfrm>
            <a:off x="412750" y="6015038"/>
            <a:ext cx="2063750" cy="457200"/>
          </a:xfrm>
        </p:spPr>
        <p:txBody>
          <a:bodyPr/>
          <a:lstStyle>
            <a:lvl1pPr>
              <a:defRPr/>
            </a:lvl1pPr>
          </a:lstStyle>
          <a:p>
            <a:fld id="{283FE6D1-38C7-46C9-8D53-9F40C973ADE5}" type="datetime1">
              <a:rPr lang="en-US"/>
              <a:pPr/>
              <a:t>3/7/2018</a:t>
            </a:fld>
            <a:endParaRPr lang="en-US"/>
          </a:p>
        </p:txBody>
      </p:sp>
      <p:sp>
        <p:nvSpPr>
          <p:cNvPr id="6" name="Footer Placeholder 5"/>
          <p:cNvSpPr>
            <a:spLocks noGrp="1"/>
          </p:cNvSpPr>
          <p:nvPr>
            <p:ph type="ftr" sz="quarter" idx="11"/>
          </p:nvPr>
        </p:nvSpPr>
        <p:spPr>
          <a:xfrm>
            <a:off x="3384550" y="6015038"/>
            <a:ext cx="31369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429500" y="6015038"/>
            <a:ext cx="2063750" cy="457200"/>
          </a:xfrm>
        </p:spPr>
        <p:txBody>
          <a:bodyPr/>
          <a:lstStyle>
            <a:lvl1pPr>
              <a:defRPr/>
            </a:lvl1pPr>
          </a:lstStyle>
          <a:p>
            <a:fld id="{DC140297-CE91-4920-9B0A-0E74F90F1B0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E33261E-7F8F-49BC-9A68-2B0C6FCA2C30}" type="datetime1">
              <a:rPr lang="en-US"/>
              <a:pPr/>
              <a:t>3/7/2018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DB0C433-9F95-4D32-9919-4A3E8AF0E86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1"/>
            <a:ext cx="84201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506" y="2906714"/>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32C0315C-29AA-4B2D-BDF6-BC5B5F73CC05}" type="datetime1">
              <a:rPr lang="en-US"/>
              <a:pPr/>
              <a:t>3/7/2018</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FE796B8-9E6C-4DC8-9A73-FB7CAFB304A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42950" y="1295400"/>
            <a:ext cx="41275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295400"/>
            <a:ext cx="41275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3D3ED8F7-7897-4E0F-8F5F-C1605C75DC19}" type="datetime1">
              <a:rPr lang="en-US"/>
              <a:pPr/>
              <a:t>3/7/2018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671802F-F0B7-4CC0-893D-57DE144AE4F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1"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2" y="1535113"/>
            <a:ext cx="43785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2"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A291F126-E5F0-42F7-B18C-3A941739543A}" type="datetime1">
              <a:rPr lang="en-US"/>
              <a:pPr/>
              <a:t>3/7/2018</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2C014BA-7091-4B29-B154-9B8847C6963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C165ED5-DC53-4B2E-A8B7-D10797CE6928}" type="datetime1">
              <a:rPr lang="en-US"/>
              <a:pPr/>
              <a:t>3/7/2018</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6E40B66-5279-4BD9-8202-38658498CB9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D705B98F-39F0-484B-BE39-6FD6F7F54BBC}" type="datetime1">
              <a:rPr lang="en-US"/>
              <a:pPr/>
              <a:t>3/7/2018</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E7073D8-BFB6-44EA-8275-191B6BF53A0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1" y="273050"/>
            <a:ext cx="3259006"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1"/>
            <a:ext cx="553773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1"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5BCA329-272E-4821-8283-40D26953AEB0}" type="datetime1">
              <a:rPr lang="en-US"/>
              <a:pPr/>
              <a:t>3/7/2018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AB959EF-BF0E-47DD-8725-70D9281EAC3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E226AEB-C279-4FA1-8F91-5901F9A6FCF9}" type="datetime1">
              <a:rPr lang="en-US"/>
              <a:pPr/>
              <a:t>3/7/2018</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150337-45E2-47B8-9F94-B27C1927E21C}"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title"/>
          </p:nvPr>
        </p:nvSpPr>
        <p:spPr bwMode="auto">
          <a:xfrm>
            <a:off x="412750" y="381001"/>
            <a:ext cx="866775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6867" name="Rectangle 1027"/>
          <p:cNvSpPr>
            <a:spLocks noGrp="1" noChangeArrowheads="1"/>
          </p:cNvSpPr>
          <p:nvPr>
            <p:ph type="body" idx="1"/>
          </p:nvPr>
        </p:nvSpPr>
        <p:spPr bwMode="auto">
          <a:xfrm>
            <a:off x="742950" y="1295400"/>
            <a:ext cx="84201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3"/>
            <a:r>
              <a:rPr lang="en-US"/>
              <a:t>Fourth level</a:t>
            </a:r>
          </a:p>
          <a:p>
            <a:pPr lvl="4"/>
            <a:r>
              <a:rPr lang="en-US"/>
              <a:t>Fifth level</a:t>
            </a:r>
          </a:p>
          <a:p>
            <a:pPr lvl="2"/>
            <a:r>
              <a:rPr lang="en-US"/>
              <a:t>Third level</a:t>
            </a:r>
          </a:p>
        </p:txBody>
      </p:sp>
      <p:sp>
        <p:nvSpPr>
          <p:cNvPr id="36868" name="Rectangle 1028"/>
          <p:cNvSpPr>
            <a:spLocks noGrp="1" noChangeArrowheads="1"/>
          </p:cNvSpPr>
          <p:nvPr>
            <p:ph type="dt" sz="half" idx="2"/>
          </p:nvPr>
        </p:nvSpPr>
        <p:spPr bwMode="auto">
          <a:xfrm>
            <a:off x="412750" y="6015038"/>
            <a:ext cx="2063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ClrTx/>
              <a:buFontTx/>
              <a:buNone/>
              <a:defRPr sz="1400">
                <a:solidFill>
                  <a:schemeClr val="bg2"/>
                </a:solidFill>
              </a:defRPr>
            </a:lvl1pPr>
          </a:lstStyle>
          <a:p>
            <a:fld id="{47F48054-A332-4036-B1C6-CC60E38D0FA5}" type="datetime1">
              <a:rPr lang="en-US"/>
              <a:pPr/>
              <a:t>3/7/2018</a:t>
            </a:fld>
            <a:endParaRPr lang="en-US"/>
          </a:p>
        </p:txBody>
      </p:sp>
      <p:sp>
        <p:nvSpPr>
          <p:cNvPr id="36869" name="Rectangle 1029"/>
          <p:cNvSpPr>
            <a:spLocks noGrp="1" noChangeArrowheads="1"/>
          </p:cNvSpPr>
          <p:nvPr>
            <p:ph type="ftr" sz="quarter" idx="3"/>
          </p:nvPr>
        </p:nvSpPr>
        <p:spPr bwMode="auto">
          <a:xfrm>
            <a:off x="3384550" y="6015038"/>
            <a:ext cx="31369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buClrTx/>
              <a:buFontTx/>
              <a:buNone/>
              <a:defRPr sz="1400">
                <a:solidFill>
                  <a:schemeClr val="bg2"/>
                </a:solidFill>
              </a:defRPr>
            </a:lvl1pPr>
          </a:lstStyle>
          <a:p>
            <a:endParaRPr lang="en-US"/>
          </a:p>
        </p:txBody>
      </p:sp>
      <p:sp>
        <p:nvSpPr>
          <p:cNvPr id="36870" name="Rectangle 1030"/>
          <p:cNvSpPr>
            <a:spLocks noGrp="1" noChangeArrowheads="1"/>
          </p:cNvSpPr>
          <p:nvPr>
            <p:ph type="sldNum" sz="quarter" idx="4"/>
          </p:nvPr>
        </p:nvSpPr>
        <p:spPr bwMode="auto">
          <a:xfrm>
            <a:off x="7429500" y="6015038"/>
            <a:ext cx="206375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FontTx/>
              <a:buNone/>
              <a:defRPr sz="1400">
                <a:solidFill>
                  <a:schemeClr val="bg2"/>
                </a:solidFill>
              </a:defRPr>
            </a:lvl1pPr>
          </a:lstStyle>
          <a:p>
            <a:fld id="{EEAFD807-B698-4075-A836-FE19BF074298}" type="slidenum">
              <a:rPr lang="en-US"/>
              <a:pPr/>
              <a:t>‹#›</a:t>
            </a:fld>
            <a:endParaRPr lang="en-US"/>
          </a:p>
        </p:txBody>
      </p:sp>
      <p:grpSp>
        <p:nvGrpSpPr>
          <p:cNvPr id="36871" name="Group 1031"/>
          <p:cNvGrpSpPr>
            <a:grpSpLocks/>
          </p:cNvGrpSpPr>
          <p:nvPr/>
        </p:nvGrpSpPr>
        <p:grpSpPr bwMode="auto">
          <a:xfrm>
            <a:off x="192617" y="230188"/>
            <a:ext cx="220133" cy="6503987"/>
            <a:chOff x="112" y="145"/>
            <a:chExt cx="128" cy="4097"/>
          </a:xfrm>
        </p:grpSpPr>
        <p:sp>
          <p:nvSpPr>
            <p:cNvPr id="36872" name="Rectangle 1032"/>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lang="en-US"/>
            </a:p>
          </p:txBody>
        </p:sp>
        <p:sp>
          <p:nvSpPr>
            <p:cNvPr id="36873" name="Rectangle 1033"/>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lgn="ctr">
                <a:lnSpc>
                  <a:spcPct val="100000"/>
                </a:lnSpc>
                <a:spcBef>
                  <a:spcPct val="0"/>
                </a:spcBef>
                <a:buClrTx/>
                <a:buFontTx/>
                <a:buNone/>
              </a:pPr>
              <a:endParaRPr lang="en-US">
                <a:latin typeface="Times New Roman" pitchFamily="18" charset="0"/>
              </a:endParaRPr>
            </a:p>
          </p:txBody>
        </p:sp>
      </p:grpSp>
      <p:grpSp>
        <p:nvGrpSpPr>
          <p:cNvPr id="36874" name="Group 1034"/>
          <p:cNvGrpSpPr>
            <a:grpSpLocks/>
          </p:cNvGrpSpPr>
          <p:nvPr/>
        </p:nvGrpSpPr>
        <p:grpSpPr bwMode="auto">
          <a:xfrm>
            <a:off x="9525928" y="220664"/>
            <a:ext cx="214974" cy="6408737"/>
            <a:chOff x="5539" y="139"/>
            <a:chExt cx="125" cy="4037"/>
          </a:xfrm>
        </p:grpSpPr>
        <p:sp>
          <p:nvSpPr>
            <p:cNvPr id="36875" name="Rectangle 1035"/>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endParaRPr lang="en-US"/>
            </a:p>
          </p:txBody>
        </p:sp>
        <p:sp>
          <p:nvSpPr>
            <p:cNvPr id="36876" name="Rectangle 1036"/>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endParaRPr lang="en-US"/>
            </a:p>
          </p:txBody>
        </p:sp>
      </p:grpSp>
      <p:grpSp>
        <p:nvGrpSpPr>
          <p:cNvPr id="36877" name="Group 1037"/>
          <p:cNvGrpSpPr>
            <a:grpSpLocks/>
          </p:cNvGrpSpPr>
          <p:nvPr/>
        </p:nvGrpSpPr>
        <p:grpSpPr bwMode="auto">
          <a:xfrm>
            <a:off x="447147" y="6477000"/>
            <a:ext cx="9410700" cy="228600"/>
            <a:chOff x="260" y="4080"/>
            <a:chExt cx="5472" cy="144"/>
          </a:xfrm>
        </p:grpSpPr>
        <p:sp>
          <p:nvSpPr>
            <p:cNvPr id="36878" name="Rectangle 1038"/>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endParaRPr lang="en-US"/>
            </a:p>
          </p:txBody>
        </p:sp>
        <p:sp>
          <p:nvSpPr>
            <p:cNvPr id="36879" name="Rectangle 1039"/>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endParaRPr lang="en-US"/>
            </a:p>
          </p:txBody>
        </p:sp>
      </p:grpSp>
      <p:grpSp>
        <p:nvGrpSpPr>
          <p:cNvPr id="36880" name="Group 1040"/>
          <p:cNvGrpSpPr>
            <a:grpSpLocks/>
          </p:cNvGrpSpPr>
          <p:nvPr/>
        </p:nvGrpSpPr>
        <p:grpSpPr bwMode="auto">
          <a:xfrm>
            <a:off x="82550" y="176213"/>
            <a:ext cx="9474334" cy="161925"/>
            <a:chOff x="48" y="111"/>
            <a:chExt cx="5509" cy="102"/>
          </a:xfrm>
        </p:grpSpPr>
        <p:sp>
          <p:nvSpPr>
            <p:cNvPr id="36881" name="Rectangle 1041"/>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lang="en-US"/>
            </a:p>
          </p:txBody>
        </p:sp>
        <p:sp>
          <p:nvSpPr>
            <p:cNvPr id="36882" name="Rectangle 1042"/>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lang="en-US"/>
            </a:p>
          </p:txBody>
        </p:sp>
      </p:grpSp>
      <p:grpSp>
        <p:nvGrpSpPr>
          <p:cNvPr id="36883" name="Group 1043"/>
          <p:cNvGrpSpPr>
            <a:grpSpLocks/>
          </p:cNvGrpSpPr>
          <p:nvPr/>
        </p:nvGrpSpPr>
        <p:grpSpPr bwMode="auto">
          <a:xfrm>
            <a:off x="77393" y="176213"/>
            <a:ext cx="9474332" cy="161925"/>
            <a:chOff x="48" y="111"/>
            <a:chExt cx="5509" cy="102"/>
          </a:xfrm>
        </p:grpSpPr>
        <p:sp>
          <p:nvSpPr>
            <p:cNvPr id="36884" name="Rectangle 104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endParaRPr lang="en-US"/>
            </a:p>
          </p:txBody>
        </p:sp>
        <p:sp>
          <p:nvSpPr>
            <p:cNvPr id="36885" name="Rectangle 1045"/>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883"/>
                                        </p:tgtEl>
                                        <p:attrNameLst>
                                          <p:attrName>style.visibility</p:attrName>
                                        </p:attrNameLst>
                                      </p:cBhvr>
                                      <p:to>
                                        <p:strVal val="visible"/>
                                      </p:to>
                                    </p:set>
                                    <p:anim calcmode="lin" valueType="num">
                                      <p:cBhvr additive="base">
                                        <p:cTn id="7" dur="500" fill="hold"/>
                                        <p:tgtEl>
                                          <p:spTgt spid="36883"/>
                                        </p:tgtEl>
                                        <p:attrNameLst>
                                          <p:attrName>ppt_x</p:attrName>
                                        </p:attrNameLst>
                                      </p:cBhvr>
                                      <p:tavLst>
                                        <p:tav tm="0">
                                          <p:val>
                                            <p:strVal val="1+#ppt_w/2"/>
                                          </p:val>
                                        </p:tav>
                                        <p:tav tm="100000">
                                          <p:val>
                                            <p:strVal val="#ppt_x"/>
                                          </p:val>
                                        </p:tav>
                                      </p:tavLst>
                                    </p:anim>
                                    <p:anim calcmode="lin" valueType="num">
                                      <p:cBhvr additive="base">
                                        <p:cTn id="8" dur="500" fill="hold"/>
                                        <p:tgtEl>
                                          <p:spTgt spid="368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ftr="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Tahoma" pitchFamily="34" charset="0"/>
        </a:defRPr>
      </a:lvl2pPr>
      <a:lvl3pPr algn="l" rtl="0" fontAlgn="base">
        <a:spcBef>
          <a:spcPct val="0"/>
        </a:spcBef>
        <a:spcAft>
          <a:spcPct val="0"/>
        </a:spcAft>
        <a:defRPr sz="3600">
          <a:solidFill>
            <a:schemeClr val="tx2"/>
          </a:solidFill>
          <a:latin typeface="Tahoma" pitchFamily="34" charset="0"/>
        </a:defRPr>
      </a:lvl3pPr>
      <a:lvl4pPr algn="l" rtl="0" fontAlgn="base">
        <a:spcBef>
          <a:spcPct val="0"/>
        </a:spcBef>
        <a:spcAft>
          <a:spcPct val="0"/>
        </a:spcAft>
        <a:defRPr sz="3600">
          <a:solidFill>
            <a:schemeClr val="tx2"/>
          </a:solidFill>
          <a:latin typeface="Tahoma" pitchFamily="34" charset="0"/>
        </a:defRPr>
      </a:lvl4pPr>
      <a:lvl5pPr algn="l" rtl="0" fontAlgn="base">
        <a:spcBef>
          <a:spcPct val="0"/>
        </a:spcBef>
        <a:spcAft>
          <a:spcPct val="0"/>
        </a:spcAft>
        <a:defRPr sz="3600">
          <a:solidFill>
            <a:schemeClr val="tx2"/>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fontAlgn="base">
        <a:spcBef>
          <a:spcPct val="20000"/>
        </a:spcBef>
        <a:spcAft>
          <a:spcPct val="0"/>
        </a:spcAft>
        <a:buClr>
          <a:schemeClr val="accent1"/>
        </a:buClr>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Char char="–"/>
        <a:defRPr sz="2800">
          <a:solidFill>
            <a:schemeClr val="tx1"/>
          </a:solidFill>
          <a:latin typeface="+mn-lt"/>
        </a:defRPr>
      </a:lvl2pPr>
      <a:lvl3pPr marL="1143000" indent="-228600" algn="l" rtl="0" fontAlgn="base">
        <a:spcBef>
          <a:spcPct val="20000"/>
        </a:spcBef>
        <a:spcAft>
          <a:spcPct val="0"/>
        </a:spcAft>
        <a:buClr>
          <a:schemeClr val="accent1"/>
        </a:buClr>
        <a:buChar char="•"/>
        <a:defRPr sz="2400">
          <a:solidFill>
            <a:schemeClr val="tx1"/>
          </a:solidFill>
          <a:latin typeface="+mn-lt"/>
        </a:defRPr>
      </a:lvl3pPr>
      <a:lvl4pPr marL="1600200" indent="-228600" algn="l" rtl="0" fontAlgn="base">
        <a:spcBef>
          <a:spcPct val="20000"/>
        </a:spcBef>
        <a:spcAft>
          <a:spcPct val="0"/>
        </a:spcAft>
        <a:buClr>
          <a:schemeClr val="folHlink"/>
        </a:buClr>
        <a:buChar char="–"/>
        <a:defRPr sz="2000">
          <a:solidFill>
            <a:schemeClr val="tx1"/>
          </a:solidFill>
          <a:latin typeface="+mn-lt"/>
        </a:defRPr>
      </a:lvl4pPr>
      <a:lvl5pPr marL="2057400" indent="-228600" algn="l" rtl="0" fontAlgn="base">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5.jpeg"/><Relationship Id="rId5" Type="http://schemas.openxmlformats.org/officeDocument/2006/relationships/image" Target="../media/image74.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8.jpeg"/><Relationship Id="rId5" Type="http://schemas.openxmlformats.org/officeDocument/2006/relationships/image" Target="../media/image77.e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eg"/><Relationship Id="rId18" Type="http://schemas.openxmlformats.org/officeDocument/2006/relationships/image" Target="../media/image94.png"/><Relationship Id="rId26" Type="http://schemas.openxmlformats.org/officeDocument/2006/relationships/image" Target="../media/image102.jpeg"/><Relationship Id="rId3" Type="http://schemas.openxmlformats.org/officeDocument/2006/relationships/image" Target="../media/image79.png"/><Relationship Id="rId21" Type="http://schemas.openxmlformats.org/officeDocument/2006/relationships/image" Target="../media/image97.jpeg"/><Relationship Id="rId34" Type="http://schemas.openxmlformats.org/officeDocument/2006/relationships/image" Target="../media/image110.jpeg"/><Relationship Id="rId7" Type="http://schemas.openxmlformats.org/officeDocument/2006/relationships/image" Target="../media/image83.png"/><Relationship Id="rId12" Type="http://schemas.openxmlformats.org/officeDocument/2006/relationships/image" Target="../media/image88.jpeg"/><Relationship Id="rId17" Type="http://schemas.openxmlformats.org/officeDocument/2006/relationships/image" Target="../media/image93.png"/><Relationship Id="rId25" Type="http://schemas.openxmlformats.org/officeDocument/2006/relationships/image" Target="../media/image101.png"/><Relationship Id="rId33" Type="http://schemas.openxmlformats.org/officeDocument/2006/relationships/image" Target="../media/image109.png"/><Relationship Id="rId38" Type="http://schemas.openxmlformats.org/officeDocument/2006/relationships/image" Target="../media/image114.jpeg"/><Relationship Id="rId2" Type="http://schemas.openxmlformats.org/officeDocument/2006/relationships/notesSlide" Target="../notesSlides/notesSlide23.xml"/><Relationship Id="rId16" Type="http://schemas.openxmlformats.org/officeDocument/2006/relationships/image" Target="../media/image92.png"/><Relationship Id="rId20" Type="http://schemas.openxmlformats.org/officeDocument/2006/relationships/image" Target="../media/image96.png"/><Relationship Id="rId29"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png"/><Relationship Id="rId24" Type="http://schemas.openxmlformats.org/officeDocument/2006/relationships/image" Target="../media/image100.jpeg"/><Relationship Id="rId32" Type="http://schemas.openxmlformats.org/officeDocument/2006/relationships/image" Target="../media/image108.jpeg"/><Relationship Id="rId37" Type="http://schemas.openxmlformats.org/officeDocument/2006/relationships/image" Target="../media/image113.jpeg"/><Relationship Id="rId5" Type="http://schemas.openxmlformats.org/officeDocument/2006/relationships/image" Target="../media/image81.jpeg"/><Relationship Id="rId15" Type="http://schemas.openxmlformats.org/officeDocument/2006/relationships/image" Target="../media/image91.png"/><Relationship Id="rId23" Type="http://schemas.openxmlformats.org/officeDocument/2006/relationships/image" Target="../media/image99.jpeg"/><Relationship Id="rId28" Type="http://schemas.openxmlformats.org/officeDocument/2006/relationships/image" Target="../media/image104.jpeg"/><Relationship Id="rId36" Type="http://schemas.openxmlformats.org/officeDocument/2006/relationships/image" Target="../media/image112.png"/><Relationship Id="rId10" Type="http://schemas.openxmlformats.org/officeDocument/2006/relationships/image" Target="../media/image86.png"/><Relationship Id="rId19" Type="http://schemas.openxmlformats.org/officeDocument/2006/relationships/image" Target="../media/image95.png"/><Relationship Id="rId31" Type="http://schemas.openxmlformats.org/officeDocument/2006/relationships/image" Target="../media/image107.jpeg"/><Relationship Id="rId4" Type="http://schemas.openxmlformats.org/officeDocument/2006/relationships/image" Target="../media/image80.png"/><Relationship Id="rId9" Type="http://schemas.openxmlformats.org/officeDocument/2006/relationships/image" Target="../media/image85.jpeg"/><Relationship Id="rId14" Type="http://schemas.openxmlformats.org/officeDocument/2006/relationships/image" Target="../media/image90.png"/><Relationship Id="rId22" Type="http://schemas.openxmlformats.org/officeDocument/2006/relationships/image" Target="../media/image98.jpeg"/><Relationship Id="rId27" Type="http://schemas.openxmlformats.org/officeDocument/2006/relationships/image" Target="../media/image103.png"/><Relationship Id="rId30" Type="http://schemas.openxmlformats.org/officeDocument/2006/relationships/image" Target="../media/image106.png"/><Relationship Id="rId35" Type="http://schemas.openxmlformats.org/officeDocument/2006/relationships/image" Target="../media/image111.jpeg"/></Relationships>
</file>

<file path=ppt/slides/_rels/slide51.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gif"/><Relationship Id="rId4" Type="http://schemas.openxmlformats.org/officeDocument/2006/relationships/image" Target="../media/image116.jpeg"/></Relationships>
</file>

<file path=ppt/slides/_rels/slide52.xml.rels><?xml version="1.0" encoding="UTF-8" standalone="yes"?>
<Relationships xmlns="http://schemas.openxmlformats.org/package/2006/relationships"><Relationship Id="rId3" Type="http://schemas.openxmlformats.org/officeDocument/2006/relationships/hyperlink" Target="http://www.metalforgings.co.in/"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3" name="Rectangle 3"/>
          <p:cNvSpPr>
            <a:spLocks noGrp="1" noChangeArrowheads="1"/>
          </p:cNvSpPr>
          <p:nvPr>
            <p:ph type="subTitle" idx="1"/>
          </p:nvPr>
        </p:nvSpPr>
        <p:spPr>
          <a:xfrm>
            <a:off x="1485900" y="4724400"/>
            <a:ext cx="6934200" cy="1143000"/>
          </a:xfrm>
        </p:spPr>
        <p:txBody>
          <a:bodyPr/>
          <a:lstStyle/>
          <a:p>
            <a:r>
              <a:rPr lang="en-US" b="1" i="1" dirty="0">
                <a:solidFill>
                  <a:srgbClr val="C00000"/>
                </a:solidFill>
                <a:latin typeface="Verdana" pitchFamily="34" charset="0"/>
              </a:rPr>
              <a:t>“Like a Magnet, Excellence Attracts the Best of the World”</a:t>
            </a:r>
            <a:endParaRPr lang="en-US" i="1" dirty="0">
              <a:solidFill>
                <a:srgbClr val="C00000"/>
              </a:solidFill>
              <a:latin typeface="Verdana" pitchFamily="34" charset="0"/>
            </a:endParaRPr>
          </a:p>
          <a:p>
            <a:endParaRPr lang="en-US" dirty="0">
              <a:solidFill>
                <a:schemeClr val="accent5">
                  <a:lumMod val="25000"/>
                </a:schemeClr>
              </a:solidFill>
            </a:endParaRPr>
          </a:p>
          <a:p>
            <a:endParaRPr lang="en-US" dirty="0">
              <a:solidFill>
                <a:schemeClr val="accent5">
                  <a:lumMod val="25000"/>
                </a:schemeClr>
              </a:solidFill>
            </a:endParaRPr>
          </a:p>
        </p:txBody>
      </p:sp>
      <p:sp>
        <p:nvSpPr>
          <p:cNvPr id="35845" name="WordArt 5"/>
          <p:cNvSpPr>
            <a:spLocks noChangeArrowheads="1" noChangeShapeType="1"/>
          </p:cNvSpPr>
          <p:nvPr/>
        </p:nvSpPr>
        <p:spPr bwMode="auto">
          <a:xfrm>
            <a:off x="1073150" y="990600"/>
            <a:ext cx="7924800" cy="838200"/>
          </a:xfrm>
          <a:prstGeom prst="rect">
            <a:avLst/>
          </a:prstGeom>
        </p:spPr>
        <p:txBody>
          <a:bodyPr wrap="none" fromWordArt="1">
            <a:prstTxWarp prst="textPlain">
              <a:avLst>
                <a:gd name="adj" fmla="val 50000"/>
              </a:avLst>
            </a:prstTxWarp>
          </a:bodyPr>
          <a:lstStyle/>
          <a:p>
            <a:pPr algn="ctr">
              <a:buNone/>
            </a:pPr>
            <a:r>
              <a:rPr lang="en-US" sz="2800" kern="10" dirty="0">
                <a:ln w="19050" cap="flat" cmpd="sng">
                  <a:solidFill>
                    <a:srgbClr val="99CCFF"/>
                  </a:solidFill>
                  <a:prstDash val="solid"/>
                  <a:round/>
                  <a:headEnd/>
                  <a:tailEnd/>
                </a:ln>
                <a:solidFill>
                  <a:srgbClr val="0066CC"/>
                </a:solidFill>
                <a:effectLst>
                  <a:outerShdw dist="35921" dir="2700000" algn="ctr" rotWithShape="0">
                    <a:srgbClr val="990000"/>
                  </a:outerShdw>
                </a:effectLst>
                <a:latin typeface="Impact"/>
              </a:rPr>
              <a:t>METAL FORGINGS PVT. LTD.</a:t>
            </a:r>
          </a:p>
        </p:txBody>
      </p:sp>
      <p:pic>
        <p:nvPicPr>
          <p:cNvPr id="7" name="Picture 6" descr="IMG00046-20130613-1107.jpg"/>
          <p:cNvPicPr>
            <a:picLocks noChangeAspect="1"/>
          </p:cNvPicPr>
          <p:nvPr/>
        </p:nvPicPr>
        <p:blipFill>
          <a:blip r:embed="rId2" cstate="print"/>
          <a:srcRect l="8889" r="24444" b="17037"/>
          <a:stretch>
            <a:fillRect/>
          </a:stretch>
        </p:blipFill>
        <p:spPr>
          <a:xfrm>
            <a:off x="3384550" y="2133600"/>
            <a:ext cx="2724150" cy="23469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5845"/>
                                        </p:tgtEl>
                                        <p:attrNameLst>
                                          <p:attrName>style.visibility</p:attrName>
                                        </p:attrNameLst>
                                      </p:cBhvr>
                                      <p:to>
                                        <p:strVal val="visible"/>
                                      </p:to>
                                    </p:set>
                                    <p:animEffect transition="in" filter="box(in)">
                                      <p:cBhvr>
                                        <p:cTn id="7" dur="1000"/>
                                        <p:tgtEl>
                                          <p:spTgt spid="35845"/>
                                        </p:tgtEl>
                                      </p:cBhvr>
                                    </p:animEffect>
                                  </p:childTnLst>
                                </p:cTn>
                              </p:par>
                              <p:par>
                                <p:cTn id="8" presetID="4"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1000"/>
                                        <p:tgtEl>
                                          <p:spTgt spid="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5843">
                                            <p:txEl>
                                              <p:pRg st="0" end="0"/>
                                            </p:txEl>
                                          </p:spTgt>
                                        </p:tgtEl>
                                        <p:attrNameLst>
                                          <p:attrName>style.visibility</p:attrName>
                                        </p:attrNameLst>
                                      </p:cBhvr>
                                      <p:to>
                                        <p:strVal val="visible"/>
                                      </p:to>
                                    </p:set>
                                    <p:animEffect transition="in" filter="box(in)">
                                      <p:cBhvr>
                                        <p:cTn id="13" dur="1000"/>
                                        <p:tgtEl>
                                          <p:spTgt spid="358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P spid="358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381000"/>
            <a:ext cx="8686800" cy="685800"/>
          </a:xfrm>
          <a:gradFill flip="none" rotWithShape="1">
            <a:gsLst>
              <a:gs pos="0">
                <a:srgbClr val="FFF200"/>
              </a:gs>
              <a:gs pos="45000">
                <a:srgbClr val="FF7A00"/>
              </a:gs>
              <a:gs pos="70000">
                <a:srgbClr val="FF0300"/>
              </a:gs>
              <a:gs pos="100000">
                <a:srgbClr val="4D0808"/>
              </a:gs>
            </a:gsLst>
            <a:lin ang="5400000" scaled="0"/>
            <a:tileRect/>
          </a:gradFill>
        </p:spPr>
        <p:txBody>
          <a:bodyPr/>
          <a:lstStyle/>
          <a:p>
            <a:pPr algn="ctr"/>
            <a:r>
              <a:rPr lang="en-US" b="1" dirty="0">
                <a:solidFill>
                  <a:srgbClr val="2A07A9"/>
                </a:solidFill>
              </a:rPr>
              <a:t>Forged Rings On Open Die Press</a:t>
            </a:r>
          </a:p>
        </p:txBody>
      </p:sp>
      <p:sp>
        <p:nvSpPr>
          <p:cNvPr id="7" name="TextBox 6"/>
          <p:cNvSpPr txBox="1"/>
          <p:nvPr/>
        </p:nvSpPr>
        <p:spPr>
          <a:xfrm>
            <a:off x="609600" y="5715000"/>
            <a:ext cx="3886200" cy="707886"/>
          </a:xfrm>
          <a:prstGeom prst="rect">
            <a:avLst/>
          </a:prstGeom>
          <a:gradFill flip="none" rotWithShape="1">
            <a:gsLst>
              <a:gs pos="0">
                <a:srgbClr val="8488C4"/>
              </a:gs>
              <a:gs pos="53000">
                <a:srgbClr val="D4DEFF"/>
              </a:gs>
              <a:gs pos="83000">
                <a:srgbClr val="D4DEFF"/>
              </a:gs>
              <a:gs pos="100000">
                <a:srgbClr val="96AB94"/>
              </a:gs>
            </a:gsLst>
            <a:lin ang="16200000" scaled="0"/>
            <a:tileRect/>
          </a:gradFill>
        </p:spPr>
        <p:txBody>
          <a:bodyPr wrap="square" rtlCol="0">
            <a:spAutoFit/>
          </a:bodyPr>
          <a:lstStyle/>
          <a:p>
            <a:pPr algn="ctr">
              <a:buNone/>
            </a:pPr>
            <a:r>
              <a:rPr lang="en-US" sz="2000" b="1" dirty="0">
                <a:solidFill>
                  <a:srgbClr val="6600FF"/>
                </a:solidFill>
                <a:latin typeface="Arial" pitchFamily="34" charset="0"/>
                <a:cs typeface="Arial" pitchFamily="34" charset="0"/>
              </a:rPr>
              <a:t>WO:3784 - SA336 F11 Cl2</a:t>
            </a:r>
          </a:p>
          <a:p>
            <a:pPr algn="ctr">
              <a:buNone/>
            </a:pPr>
            <a:r>
              <a:rPr lang="en-US" sz="2000" b="1" dirty="0">
                <a:solidFill>
                  <a:srgbClr val="6600FF"/>
                </a:solidFill>
                <a:latin typeface="Arial" pitchFamily="34" charset="0"/>
                <a:cs typeface="Arial" pitchFamily="34" charset="0"/>
              </a:rPr>
              <a:t>Φ2025 x Φ1560 x 393 </a:t>
            </a:r>
            <a:r>
              <a:rPr lang="en-US" sz="2000" b="1" dirty="0" err="1">
                <a:solidFill>
                  <a:srgbClr val="6600FF"/>
                </a:solidFill>
                <a:latin typeface="Arial" pitchFamily="34" charset="0"/>
                <a:cs typeface="Arial" pitchFamily="34" charset="0"/>
              </a:rPr>
              <a:t>Thk</a:t>
            </a:r>
            <a:r>
              <a:rPr lang="en-US" sz="2000" b="1" dirty="0">
                <a:solidFill>
                  <a:srgbClr val="6600FF"/>
                </a:solidFill>
                <a:latin typeface="Arial" pitchFamily="34" charset="0"/>
                <a:cs typeface="Arial" pitchFamily="34" charset="0"/>
              </a:rPr>
              <a:t> </a:t>
            </a:r>
          </a:p>
        </p:txBody>
      </p:sp>
      <p:pic>
        <p:nvPicPr>
          <p:cNvPr id="8" name="Picture 7" descr="1..DSC_1670. copy.jpg"/>
          <p:cNvPicPr>
            <a:picLocks noChangeAspect="1"/>
          </p:cNvPicPr>
          <p:nvPr/>
        </p:nvPicPr>
        <p:blipFill>
          <a:blip r:embed="rId2" cstate="print"/>
          <a:stretch>
            <a:fillRect/>
          </a:stretch>
        </p:blipFill>
        <p:spPr>
          <a:xfrm>
            <a:off x="4976812" y="1828800"/>
            <a:ext cx="4167188" cy="4520340"/>
          </a:xfrm>
          <a:prstGeom prst="rect">
            <a:avLst/>
          </a:prstGeom>
        </p:spPr>
      </p:pic>
      <p:pic>
        <p:nvPicPr>
          <p:cNvPr id="11" name="Picture 10" descr="IMG00051-20130613-1132.jpg"/>
          <p:cNvPicPr>
            <a:picLocks noChangeAspect="1"/>
          </p:cNvPicPr>
          <p:nvPr/>
        </p:nvPicPr>
        <p:blipFill>
          <a:blip r:embed="rId3" cstate="print"/>
          <a:srcRect t="4444" r="7037" b="16667"/>
          <a:stretch>
            <a:fillRect/>
          </a:stretch>
        </p:blipFill>
        <p:spPr>
          <a:xfrm>
            <a:off x="685800" y="1828800"/>
            <a:ext cx="3200400" cy="3824052"/>
          </a:xfrm>
          <a:prstGeom prst="rect">
            <a:avLst/>
          </a:prstGeom>
        </p:spPr>
      </p:pic>
      <p:sp>
        <p:nvSpPr>
          <p:cNvPr id="6" name="TextBox 5"/>
          <p:cNvSpPr txBox="1"/>
          <p:nvPr/>
        </p:nvSpPr>
        <p:spPr>
          <a:xfrm>
            <a:off x="1676400" y="1120914"/>
            <a:ext cx="6781800" cy="677108"/>
          </a:xfrm>
          <a:prstGeom prst="rect">
            <a:avLst/>
          </a:prstGeom>
          <a:gradFill flip="none" rotWithShape="1">
            <a:gsLst>
              <a:gs pos="0">
                <a:srgbClr val="8488C4"/>
              </a:gs>
              <a:gs pos="53000">
                <a:srgbClr val="D4DEFF"/>
              </a:gs>
              <a:gs pos="83000">
                <a:srgbClr val="D4DEFF"/>
              </a:gs>
              <a:gs pos="100000">
                <a:srgbClr val="96AB94"/>
              </a:gs>
            </a:gsLst>
            <a:lin ang="16200000" scaled="0"/>
            <a:tileRect/>
          </a:gradFill>
        </p:spPr>
        <p:txBody>
          <a:bodyPr wrap="square" rtlCol="0">
            <a:spAutoFit/>
          </a:bodyPr>
          <a:lstStyle/>
          <a:p>
            <a:pPr algn="ctr">
              <a:buNone/>
            </a:pPr>
            <a:r>
              <a:rPr lang="en-US" sz="1900" dirty="0">
                <a:solidFill>
                  <a:srgbClr val="6600FF"/>
                </a:solidFill>
                <a:latin typeface="Arial Black" pitchFamily="34" charset="0"/>
              </a:rPr>
              <a:t>Capacity: Max </a:t>
            </a:r>
            <a:r>
              <a:rPr lang="en-US" sz="1900" dirty="0" err="1">
                <a:solidFill>
                  <a:srgbClr val="6600FF"/>
                </a:solidFill>
                <a:latin typeface="Arial Black" pitchFamily="34" charset="0"/>
              </a:rPr>
              <a:t>Dia</a:t>
            </a:r>
            <a:r>
              <a:rPr lang="en-US" sz="1900" dirty="0">
                <a:solidFill>
                  <a:srgbClr val="6600FF"/>
                </a:solidFill>
                <a:latin typeface="Arial Black" pitchFamily="34" charset="0"/>
              </a:rPr>
              <a:t>: 2600 mm</a:t>
            </a:r>
          </a:p>
          <a:p>
            <a:pPr algn="ctr">
              <a:buNone/>
            </a:pPr>
            <a:r>
              <a:rPr lang="en-US" sz="1900" dirty="0">
                <a:solidFill>
                  <a:srgbClr val="6600FF"/>
                </a:solidFill>
                <a:latin typeface="Arial Black" pitchFamily="34" charset="0"/>
              </a:rPr>
              <a:t>Max Weight: 11000 Kg </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381000"/>
            <a:ext cx="8686800" cy="685800"/>
          </a:xfrm>
          <a:gradFill flip="none" rotWithShape="1">
            <a:gsLst>
              <a:gs pos="0">
                <a:srgbClr val="FFF200"/>
              </a:gs>
              <a:gs pos="45000">
                <a:srgbClr val="FF7A00"/>
              </a:gs>
              <a:gs pos="70000">
                <a:srgbClr val="FF0300"/>
              </a:gs>
              <a:gs pos="100000">
                <a:srgbClr val="4D0808"/>
              </a:gs>
            </a:gsLst>
            <a:lin ang="5400000" scaled="0"/>
            <a:tileRect/>
          </a:gradFill>
        </p:spPr>
        <p:txBody>
          <a:bodyPr/>
          <a:lstStyle/>
          <a:p>
            <a:pPr algn="ctr"/>
            <a:r>
              <a:rPr lang="en-US" b="1" dirty="0">
                <a:solidFill>
                  <a:srgbClr val="2A07A9"/>
                </a:solidFill>
              </a:rPr>
              <a:t>Seamless Rolled Rings</a:t>
            </a:r>
          </a:p>
        </p:txBody>
      </p:sp>
      <p:sp>
        <p:nvSpPr>
          <p:cNvPr id="7" name="TextBox 6"/>
          <p:cNvSpPr txBox="1"/>
          <p:nvPr/>
        </p:nvSpPr>
        <p:spPr>
          <a:xfrm>
            <a:off x="1828800" y="1219200"/>
            <a:ext cx="6781800" cy="830997"/>
          </a:xfrm>
          <a:prstGeom prst="rect">
            <a:avLst/>
          </a:prstGeom>
          <a:gradFill flip="none" rotWithShape="1">
            <a:gsLst>
              <a:gs pos="0">
                <a:srgbClr val="8488C4"/>
              </a:gs>
              <a:gs pos="53000">
                <a:srgbClr val="D4DEFF"/>
              </a:gs>
              <a:gs pos="83000">
                <a:srgbClr val="D4DEFF"/>
              </a:gs>
              <a:gs pos="100000">
                <a:srgbClr val="96AB94"/>
              </a:gs>
            </a:gsLst>
            <a:lin ang="16200000" scaled="0"/>
            <a:tileRect/>
          </a:gradFill>
        </p:spPr>
        <p:txBody>
          <a:bodyPr wrap="square" rtlCol="0">
            <a:spAutoFit/>
          </a:bodyPr>
          <a:lstStyle/>
          <a:p>
            <a:pPr algn="ctr">
              <a:buNone/>
            </a:pPr>
            <a:r>
              <a:rPr lang="en-US" dirty="0">
                <a:solidFill>
                  <a:srgbClr val="6600FF"/>
                </a:solidFill>
                <a:latin typeface="Arial Black" pitchFamily="34" charset="0"/>
              </a:rPr>
              <a:t>Capacity: Max </a:t>
            </a:r>
            <a:r>
              <a:rPr lang="en-US" dirty="0" err="1">
                <a:solidFill>
                  <a:srgbClr val="6600FF"/>
                </a:solidFill>
                <a:latin typeface="Arial Black" pitchFamily="34" charset="0"/>
              </a:rPr>
              <a:t>Dia</a:t>
            </a:r>
            <a:r>
              <a:rPr lang="en-US" dirty="0">
                <a:solidFill>
                  <a:srgbClr val="6600FF"/>
                </a:solidFill>
                <a:latin typeface="Arial Black" pitchFamily="34" charset="0"/>
              </a:rPr>
              <a:t>: 3000 mm</a:t>
            </a:r>
          </a:p>
          <a:p>
            <a:pPr algn="ctr">
              <a:buNone/>
            </a:pPr>
            <a:r>
              <a:rPr lang="en-US" dirty="0">
                <a:solidFill>
                  <a:srgbClr val="6600FF"/>
                </a:solidFill>
                <a:latin typeface="Arial Black" pitchFamily="34" charset="0"/>
              </a:rPr>
              <a:t>Max Weight: 5000 Kg </a:t>
            </a:r>
          </a:p>
        </p:txBody>
      </p:sp>
      <p:pic>
        <p:nvPicPr>
          <p:cNvPr id="10" name="Picture 9" descr="DSCN3518.JPG"/>
          <p:cNvPicPr>
            <a:picLocks noChangeAspect="1"/>
          </p:cNvPicPr>
          <p:nvPr/>
        </p:nvPicPr>
        <p:blipFill>
          <a:blip r:embed="rId2" cstate="print"/>
          <a:srcRect r="15926" b="5556"/>
          <a:stretch>
            <a:fillRect/>
          </a:stretch>
        </p:blipFill>
        <p:spPr>
          <a:xfrm flipH="1">
            <a:off x="609600" y="2286000"/>
            <a:ext cx="2819400" cy="4082143"/>
          </a:xfrm>
          <a:prstGeom prst="rect">
            <a:avLst/>
          </a:prstGeom>
        </p:spPr>
      </p:pic>
      <p:pic>
        <p:nvPicPr>
          <p:cNvPr id="11" name="Picture 10" descr="DSC_2258.. copy.jpg"/>
          <p:cNvPicPr>
            <a:picLocks noChangeAspect="1"/>
          </p:cNvPicPr>
          <p:nvPr/>
        </p:nvPicPr>
        <p:blipFill>
          <a:blip r:embed="rId3" cstate="print"/>
          <a:stretch>
            <a:fillRect/>
          </a:stretch>
        </p:blipFill>
        <p:spPr>
          <a:xfrm>
            <a:off x="3586768" y="2438400"/>
            <a:ext cx="5837421" cy="2819400"/>
          </a:xfrm>
          <a:prstGeom prst="rect">
            <a:avLst/>
          </a:prstGeom>
        </p:spPr>
      </p:pic>
      <p:sp>
        <p:nvSpPr>
          <p:cNvPr id="13" name="TextBox 12"/>
          <p:cNvSpPr txBox="1"/>
          <p:nvPr/>
        </p:nvSpPr>
        <p:spPr>
          <a:xfrm>
            <a:off x="3810000" y="5562600"/>
            <a:ext cx="5638800" cy="830997"/>
          </a:xfrm>
          <a:prstGeom prst="rect">
            <a:avLst/>
          </a:prstGeom>
          <a:gradFill flip="none" rotWithShape="1">
            <a:gsLst>
              <a:gs pos="0">
                <a:srgbClr val="8488C4"/>
              </a:gs>
              <a:gs pos="53000">
                <a:srgbClr val="D4DEFF"/>
              </a:gs>
              <a:gs pos="83000">
                <a:srgbClr val="D4DEFF"/>
              </a:gs>
              <a:gs pos="100000">
                <a:srgbClr val="96AB94"/>
              </a:gs>
            </a:gsLst>
            <a:lin ang="16200000" scaled="0"/>
            <a:tileRect/>
          </a:gradFill>
        </p:spPr>
        <p:txBody>
          <a:bodyPr wrap="square" rtlCol="0">
            <a:spAutoFit/>
          </a:bodyPr>
          <a:lstStyle/>
          <a:p>
            <a:pPr algn="ctr">
              <a:buNone/>
            </a:pPr>
            <a:r>
              <a:rPr lang="en-US" dirty="0">
                <a:solidFill>
                  <a:srgbClr val="6600FF"/>
                </a:solidFill>
                <a:latin typeface="Arial Black" pitchFamily="34" charset="0"/>
              </a:rPr>
              <a:t>Φ2545 x Φ2250 x 335 mm </a:t>
            </a:r>
            <a:r>
              <a:rPr lang="en-US" dirty="0" err="1">
                <a:solidFill>
                  <a:srgbClr val="6600FF"/>
                </a:solidFill>
                <a:latin typeface="Arial Black" pitchFamily="34" charset="0"/>
              </a:rPr>
              <a:t>Thk</a:t>
            </a:r>
            <a:endParaRPr lang="en-US" dirty="0">
              <a:solidFill>
                <a:srgbClr val="6600FF"/>
              </a:solidFill>
              <a:latin typeface="Arial Black" pitchFamily="34" charset="0"/>
            </a:endParaRPr>
          </a:p>
          <a:p>
            <a:pPr algn="ctr">
              <a:buNone/>
            </a:pPr>
            <a:r>
              <a:rPr lang="en-US" dirty="0">
                <a:solidFill>
                  <a:srgbClr val="6600FF"/>
                </a:solidFill>
                <a:latin typeface="Arial Black" pitchFamily="34" charset="0"/>
              </a:rPr>
              <a:t>WO-3580: MOC: SA350 LF2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9144000" cy="6858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IN" b="1" dirty="0">
                <a:solidFill>
                  <a:schemeClr val="accent5">
                    <a:lumMod val="25000"/>
                  </a:schemeClr>
                </a:solidFill>
              </a:rPr>
              <a:t>Hollow Shell/Cylinder Forging</a:t>
            </a:r>
            <a:endParaRPr lang="en-US" b="1" dirty="0">
              <a:solidFill>
                <a:schemeClr val="accent5">
                  <a:lumMod val="25000"/>
                </a:schemeClr>
              </a:solidFill>
            </a:endParaRPr>
          </a:p>
        </p:txBody>
      </p:sp>
      <p:sp>
        <p:nvSpPr>
          <p:cNvPr id="7" name="TextBox 6"/>
          <p:cNvSpPr txBox="1"/>
          <p:nvPr/>
        </p:nvSpPr>
        <p:spPr>
          <a:xfrm>
            <a:off x="1676400" y="1120914"/>
            <a:ext cx="6858000" cy="707886"/>
          </a:xfrm>
          <a:prstGeom prst="rect">
            <a:avLst/>
          </a:prstGeom>
          <a:gradFill flip="none" rotWithShape="1">
            <a:gsLst>
              <a:gs pos="0">
                <a:srgbClr val="8488C4"/>
              </a:gs>
              <a:gs pos="53000">
                <a:srgbClr val="D4DEFF"/>
              </a:gs>
              <a:gs pos="83000">
                <a:srgbClr val="D4DEFF"/>
              </a:gs>
              <a:gs pos="100000">
                <a:srgbClr val="96AB94"/>
              </a:gs>
            </a:gsLst>
            <a:lin ang="16200000" scaled="0"/>
            <a:tileRect/>
          </a:gradFill>
        </p:spPr>
        <p:txBody>
          <a:bodyPr wrap="square" rtlCol="0">
            <a:spAutoFit/>
          </a:bodyPr>
          <a:lstStyle/>
          <a:p>
            <a:pPr algn="ctr">
              <a:lnSpc>
                <a:spcPct val="100000"/>
              </a:lnSpc>
              <a:spcBef>
                <a:spcPts val="0"/>
              </a:spcBef>
              <a:buNone/>
            </a:pPr>
            <a:r>
              <a:rPr lang="en-US" sz="2000" dirty="0">
                <a:solidFill>
                  <a:srgbClr val="2A07A9"/>
                </a:solidFill>
                <a:latin typeface="Arial Black" pitchFamily="34" charset="0"/>
              </a:rPr>
              <a:t>Max </a:t>
            </a:r>
            <a:r>
              <a:rPr lang="en-US" sz="2000" dirty="0" err="1">
                <a:solidFill>
                  <a:srgbClr val="2A07A9"/>
                </a:solidFill>
                <a:latin typeface="Arial Black" pitchFamily="34" charset="0"/>
              </a:rPr>
              <a:t>Dia</a:t>
            </a:r>
            <a:r>
              <a:rPr lang="en-US" sz="2000" dirty="0">
                <a:solidFill>
                  <a:srgbClr val="2A07A9"/>
                </a:solidFill>
                <a:latin typeface="Arial Black" pitchFamily="34" charset="0"/>
              </a:rPr>
              <a:t>: 1600 mm    Max Length:  2000 mm </a:t>
            </a:r>
          </a:p>
          <a:p>
            <a:pPr algn="ctr">
              <a:lnSpc>
                <a:spcPct val="100000"/>
              </a:lnSpc>
              <a:spcBef>
                <a:spcPts val="0"/>
              </a:spcBef>
              <a:buNone/>
            </a:pPr>
            <a:r>
              <a:rPr lang="en-IN" sz="2000" dirty="0">
                <a:solidFill>
                  <a:srgbClr val="2A07A9"/>
                </a:solidFill>
                <a:latin typeface="Arial Black" pitchFamily="34" charset="0"/>
              </a:rPr>
              <a:t>Subject to </a:t>
            </a:r>
            <a:r>
              <a:rPr lang="en-US" sz="2000" dirty="0">
                <a:solidFill>
                  <a:srgbClr val="2A07A9"/>
                </a:solidFill>
                <a:latin typeface="Arial Black" pitchFamily="34" charset="0"/>
              </a:rPr>
              <a:t>Max.  Weight: 12 MT</a:t>
            </a:r>
          </a:p>
        </p:txBody>
      </p:sp>
      <p:pic>
        <p:nvPicPr>
          <p:cNvPr id="12" name="Picture 11" descr="photo 5.JPG"/>
          <p:cNvPicPr>
            <a:picLocks noChangeAspect="1"/>
          </p:cNvPicPr>
          <p:nvPr/>
        </p:nvPicPr>
        <p:blipFill>
          <a:blip r:embed="rId2" cstate="print"/>
          <a:stretch>
            <a:fillRect/>
          </a:stretch>
        </p:blipFill>
        <p:spPr>
          <a:xfrm>
            <a:off x="4572000" y="2209800"/>
            <a:ext cx="4648200" cy="3200400"/>
          </a:xfrm>
          <a:prstGeom prst="rect">
            <a:avLst/>
          </a:prstGeom>
        </p:spPr>
      </p:pic>
      <p:pic>
        <p:nvPicPr>
          <p:cNvPr id="8" name="Picture 7" descr="1a-DSC_0010.jpg"/>
          <p:cNvPicPr>
            <a:picLocks noChangeAspect="1"/>
          </p:cNvPicPr>
          <p:nvPr/>
        </p:nvPicPr>
        <p:blipFill>
          <a:blip r:embed="rId3" cstate="print"/>
          <a:srcRect t="10193"/>
          <a:stretch>
            <a:fillRect/>
          </a:stretch>
        </p:blipFill>
        <p:spPr>
          <a:xfrm>
            <a:off x="533400" y="2133600"/>
            <a:ext cx="3886200" cy="4267607"/>
          </a:xfrm>
          <a:prstGeom prst="rect">
            <a:avLst/>
          </a:prstGeom>
        </p:spPr>
      </p:pic>
      <p:sp>
        <p:nvSpPr>
          <p:cNvPr id="6" name="TextBox 5"/>
          <p:cNvSpPr txBox="1"/>
          <p:nvPr/>
        </p:nvSpPr>
        <p:spPr>
          <a:xfrm>
            <a:off x="5181600" y="5410200"/>
            <a:ext cx="3962400" cy="830997"/>
          </a:xfrm>
          <a:prstGeom prst="rect">
            <a:avLst/>
          </a:prstGeom>
          <a:noFill/>
        </p:spPr>
        <p:txBody>
          <a:bodyPr wrap="square" rtlCol="0">
            <a:spAutoFit/>
          </a:bodyPr>
          <a:lstStyle/>
          <a:p>
            <a:pPr>
              <a:buNone/>
            </a:pPr>
            <a:r>
              <a:rPr lang="en-US" dirty="0">
                <a:solidFill>
                  <a:srgbClr val="2A07A9"/>
                </a:solidFill>
              </a:rPr>
              <a:t>WO-2502 – SA182 F11 Cl2</a:t>
            </a:r>
          </a:p>
          <a:p>
            <a:pPr>
              <a:buNone/>
            </a:pPr>
            <a:r>
              <a:rPr lang="en-US" dirty="0">
                <a:solidFill>
                  <a:srgbClr val="2A07A9"/>
                </a:solidFill>
              </a:rPr>
              <a:t>Ø1360 X Ø771 X 1004 Long</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9144000" cy="8382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IN" b="1" dirty="0">
                <a:solidFill>
                  <a:schemeClr val="accent5">
                    <a:lumMod val="25000"/>
                  </a:schemeClr>
                </a:solidFill>
              </a:rPr>
              <a:t>Forged Proof Machined Shaft</a:t>
            </a:r>
            <a:endParaRPr lang="en-US" b="1" dirty="0">
              <a:solidFill>
                <a:schemeClr val="accent5">
                  <a:lumMod val="25000"/>
                </a:schemeClr>
              </a:solidFill>
            </a:endParaRPr>
          </a:p>
        </p:txBody>
      </p:sp>
      <p:sp>
        <p:nvSpPr>
          <p:cNvPr id="7" name="TextBox 6"/>
          <p:cNvSpPr txBox="1"/>
          <p:nvPr/>
        </p:nvSpPr>
        <p:spPr>
          <a:xfrm>
            <a:off x="2133600" y="1219200"/>
            <a:ext cx="5486400" cy="1015663"/>
          </a:xfrm>
          <a:prstGeom prst="rect">
            <a:avLst/>
          </a:prstGeom>
          <a:gradFill flip="none" rotWithShape="1">
            <a:gsLst>
              <a:gs pos="0">
                <a:srgbClr val="8488C4"/>
              </a:gs>
              <a:gs pos="53000">
                <a:srgbClr val="D4DEFF"/>
              </a:gs>
              <a:gs pos="83000">
                <a:srgbClr val="D4DEFF"/>
              </a:gs>
              <a:gs pos="100000">
                <a:srgbClr val="96AB94"/>
              </a:gs>
            </a:gsLst>
            <a:lin ang="16200000" scaled="0"/>
            <a:tileRect/>
          </a:gradFill>
        </p:spPr>
        <p:txBody>
          <a:bodyPr wrap="square" rtlCol="0">
            <a:spAutoFit/>
          </a:bodyPr>
          <a:lstStyle/>
          <a:p>
            <a:pPr algn="ctr">
              <a:lnSpc>
                <a:spcPct val="100000"/>
              </a:lnSpc>
              <a:spcBef>
                <a:spcPts val="0"/>
              </a:spcBef>
              <a:buNone/>
            </a:pPr>
            <a:r>
              <a:rPr lang="en-US" sz="2000" dirty="0">
                <a:solidFill>
                  <a:srgbClr val="2A07A9"/>
                </a:solidFill>
                <a:latin typeface="Arial Black" pitchFamily="34" charset="0"/>
              </a:rPr>
              <a:t>Max </a:t>
            </a:r>
            <a:r>
              <a:rPr lang="en-US" sz="2000" dirty="0" err="1">
                <a:solidFill>
                  <a:srgbClr val="2A07A9"/>
                </a:solidFill>
                <a:latin typeface="Arial Black" pitchFamily="34" charset="0"/>
              </a:rPr>
              <a:t>Dia</a:t>
            </a:r>
            <a:r>
              <a:rPr lang="en-US" sz="2000" dirty="0">
                <a:solidFill>
                  <a:srgbClr val="2A07A9"/>
                </a:solidFill>
                <a:latin typeface="Arial Black" pitchFamily="34" charset="0"/>
              </a:rPr>
              <a:t>: 1000 mm </a:t>
            </a:r>
          </a:p>
          <a:p>
            <a:pPr algn="ctr">
              <a:lnSpc>
                <a:spcPct val="100000"/>
              </a:lnSpc>
              <a:spcBef>
                <a:spcPts val="0"/>
              </a:spcBef>
              <a:buNone/>
            </a:pPr>
            <a:r>
              <a:rPr lang="en-US" sz="2000" dirty="0">
                <a:solidFill>
                  <a:srgbClr val="2A07A9"/>
                </a:solidFill>
                <a:latin typeface="Arial Black" pitchFamily="34" charset="0"/>
              </a:rPr>
              <a:t>Max Length:  6500 mm </a:t>
            </a:r>
          </a:p>
          <a:p>
            <a:pPr algn="ctr">
              <a:lnSpc>
                <a:spcPct val="100000"/>
              </a:lnSpc>
              <a:spcBef>
                <a:spcPts val="0"/>
              </a:spcBef>
              <a:buNone/>
            </a:pPr>
            <a:r>
              <a:rPr lang="en-US" sz="2000" dirty="0">
                <a:solidFill>
                  <a:srgbClr val="2A07A9"/>
                </a:solidFill>
                <a:latin typeface="Arial Black" pitchFamily="34" charset="0"/>
              </a:rPr>
              <a:t>Max.  Weight: 12 MT</a:t>
            </a:r>
          </a:p>
        </p:txBody>
      </p:sp>
      <p:pic>
        <p:nvPicPr>
          <p:cNvPr id="6" name="Picture 5" descr="IMG_20151012_114053.jpg"/>
          <p:cNvPicPr>
            <a:picLocks noChangeAspect="1"/>
          </p:cNvPicPr>
          <p:nvPr/>
        </p:nvPicPr>
        <p:blipFill>
          <a:blip r:embed="rId2" cstate="print"/>
          <a:stretch>
            <a:fillRect/>
          </a:stretch>
        </p:blipFill>
        <p:spPr>
          <a:xfrm>
            <a:off x="609600" y="2438400"/>
            <a:ext cx="8763000" cy="1676400"/>
          </a:xfrm>
          <a:prstGeom prst="rect">
            <a:avLst/>
          </a:prstGeom>
        </p:spPr>
      </p:pic>
      <p:pic>
        <p:nvPicPr>
          <p:cNvPr id="9" name="Picture 8" descr="IMG_20151012_114108.jpg"/>
          <p:cNvPicPr>
            <a:picLocks noChangeAspect="1"/>
          </p:cNvPicPr>
          <p:nvPr/>
        </p:nvPicPr>
        <p:blipFill>
          <a:blip r:embed="rId3" cstate="print"/>
          <a:stretch>
            <a:fillRect/>
          </a:stretch>
        </p:blipFill>
        <p:spPr>
          <a:xfrm>
            <a:off x="607060" y="4114800"/>
            <a:ext cx="8765540" cy="2057400"/>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9144000" cy="8382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IN" b="1" dirty="0">
                <a:solidFill>
                  <a:schemeClr val="accent5">
                    <a:lumMod val="25000"/>
                  </a:schemeClr>
                </a:solidFill>
              </a:rPr>
              <a:t>Forged Proof Machined Shaft</a:t>
            </a:r>
            <a:endParaRPr lang="en-US" b="1" dirty="0">
              <a:solidFill>
                <a:schemeClr val="accent5">
                  <a:lumMod val="25000"/>
                </a:schemeClr>
              </a:solidFill>
            </a:endParaRPr>
          </a:p>
        </p:txBody>
      </p:sp>
      <p:sp>
        <p:nvSpPr>
          <p:cNvPr id="7" name="TextBox 6"/>
          <p:cNvSpPr txBox="1"/>
          <p:nvPr/>
        </p:nvSpPr>
        <p:spPr>
          <a:xfrm>
            <a:off x="2133600" y="1194137"/>
            <a:ext cx="5486400" cy="1015663"/>
          </a:xfrm>
          <a:prstGeom prst="rect">
            <a:avLst/>
          </a:prstGeom>
          <a:gradFill flip="none" rotWithShape="1">
            <a:gsLst>
              <a:gs pos="0">
                <a:srgbClr val="8488C4"/>
              </a:gs>
              <a:gs pos="53000">
                <a:srgbClr val="D4DEFF"/>
              </a:gs>
              <a:gs pos="83000">
                <a:srgbClr val="D4DEFF"/>
              </a:gs>
              <a:gs pos="100000">
                <a:srgbClr val="96AB94"/>
              </a:gs>
            </a:gsLst>
            <a:lin ang="16200000" scaled="0"/>
            <a:tileRect/>
          </a:gradFill>
        </p:spPr>
        <p:txBody>
          <a:bodyPr wrap="square" rtlCol="0">
            <a:spAutoFit/>
          </a:bodyPr>
          <a:lstStyle/>
          <a:p>
            <a:pPr algn="ctr">
              <a:lnSpc>
                <a:spcPct val="100000"/>
              </a:lnSpc>
              <a:spcBef>
                <a:spcPts val="0"/>
              </a:spcBef>
              <a:buNone/>
            </a:pPr>
            <a:r>
              <a:rPr lang="en-US" sz="2000" dirty="0">
                <a:solidFill>
                  <a:srgbClr val="2A07A9"/>
                </a:solidFill>
                <a:latin typeface="Arial Black" pitchFamily="34" charset="0"/>
              </a:rPr>
              <a:t>Max </a:t>
            </a:r>
            <a:r>
              <a:rPr lang="en-US" sz="2000" dirty="0" err="1">
                <a:solidFill>
                  <a:srgbClr val="2A07A9"/>
                </a:solidFill>
                <a:latin typeface="Arial Black" pitchFamily="34" charset="0"/>
              </a:rPr>
              <a:t>Dia</a:t>
            </a:r>
            <a:r>
              <a:rPr lang="en-US" sz="2000" dirty="0">
                <a:solidFill>
                  <a:srgbClr val="2A07A9"/>
                </a:solidFill>
                <a:latin typeface="Arial Black" pitchFamily="34" charset="0"/>
              </a:rPr>
              <a:t>: 1000 mm </a:t>
            </a:r>
          </a:p>
          <a:p>
            <a:pPr algn="ctr">
              <a:lnSpc>
                <a:spcPct val="100000"/>
              </a:lnSpc>
              <a:spcBef>
                <a:spcPts val="0"/>
              </a:spcBef>
              <a:buNone/>
            </a:pPr>
            <a:r>
              <a:rPr lang="en-US" sz="2000" dirty="0">
                <a:solidFill>
                  <a:srgbClr val="2A07A9"/>
                </a:solidFill>
                <a:latin typeface="Arial Black" pitchFamily="34" charset="0"/>
              </a:rPr>
              <a:t>Max Length:  6500 mm </a:t>
            </a:r>
          </a:p>
          <a:p>
            <a:pPr algn="ctr">
              <a:lnSpc>
                <a:spcPct val="100000"/>
              </a:lnSpc>
              <a:spcBef>
                <a:spcPts val="0"/>
              </a:spcBef>
              <a:buNone/>
            </a:pPr>
            <a:r>
              <a:rPr lang="en-US" sz="2000" dirty="0">
                <a:solidFill>
                  <a:srgbClr val="2A07A9"/>
                </a:solidFill>
                <a:latin typeface="Arial Black" pitchFamily="34" charset="0"/>
              </a:rPr>
              <a:t>Max.  Weight: 12 MT</a:t>
            </a:r>
          </a:p>
        </p:txBody>
      </p:sp>
      <p:pic>
        <p:nvPicPr>
          <p:cNvPr id="5" name="Picture 4" descr="IMG_20151012_113915_2.jpg"/>
          <p:cNvPicPr>
            <a:picLocks noChangeAspect="1"/>
          </p:cNvPicPr>
          <p:nvPr/>
        </p:nvPicPr>
        <p:blipFill>
          <a:blip r:embed="rId2" cstate="print"/>
          <a:stretch>
            <a:fillRect/>
          </a:stretch>
        </p:blipFill>
        <p:spPr>
          <a:xfrm>
            <a:off x="457200" y="2274584"/>
            <a:ext cx="8991600" cy="4242662"/>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81000"/>
            <a:ext cx="9144000" cy="6858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US" b="1" dirty="0">
                <a:solidFill>
                  <a:schemeClr val="accent5">
                    <a:lumMod val="25000"/>
                  </a:schemeClr>
                </a:solidFill>
              </a:rPr>
              <a:t>Customized</a:t>
            </a:r>
            <a:r>
              <a:rPr lang="en-US" b="1" baseline="0" dirty="0">
                <a:solidFill>
                  <a:schemeClr val="accent5">
                    <a:lumMod val="25000"/>
                  </a:schemeClr>
                </a:solidFill>
              </a:rPr>
              <a:t> Forged</a:t>
            </a:r>
            <a:r>
              <a:rPr lang="en-US" b="1" dirty="0">
                <a:solidFill>
                  <a:schemeClr val="accent5">
                    <a:lumMod val="25000"/>
                  </a:schemeClr>
                </a:solidFill>
              </a:rPr>
              <a:t> Components</a:t>
            </a:r>
          </a:p>
        </p:txBody>
      </p:sp>
      <p:pic>
        <p:nvPicPr>
          <p:cNvPr id="16" name="Picture 15" descr="DSC_7465 copy.jpg"/>
          <p:cNvPicPr>
            <a:picLocks noChangeAspect="1"/>
          </p:cNvPicPr>
          <p:nvPr/>
        </p:nvPicPr>
        <p:blipFill>
          <a:blip r:embed="rId3" cstate="print"/>
          <a:stretch>
            <a:fillRect/>
          </a:stretch>
        </p:blipFill>
        <p:spPr>
          <a:xfrm>
            <a:off x="2362200" y="3733800"/>
            <a:ext cx="4512586" cy="2743200"/>
          </a:xfrm>
          <a:prstGeom prst="rect">
            <a:avLst/>
          </a:prstGeom>
        </p:spPr>
      </p:pic>
      <p:pic>
        <p:nvPicPr>
          <p:cNvPr id="15" name="Picture 14" descr="DSC_7454-A.jpg"/>
          <p:cNvPicPr>
            <a:picLocks noChangeAspect="1"/>
          </p:cNvPicPr>
          <p:nvPr/>
        </p:nvPicPr>
        <p:blipFill>
          <a:blip r:embed="rId4" cstate="print"/>
          <a:stretch>
            <a:fillRect/>
          </a:stretch>
        </p:blipFill>
        <p:spPr>
          <a:xfrm>
            <a:off x="6679856" y="1066800"/>
            <a:ext cx="2768944" cy="3120344"/>
          </a:xfrm>
          <a:prstGeom prst="rect">
            <a:avLst/>
          </a:prstGeom>
        </p:spPr>
      </p:pic>
      <p:pic>
        <p:nvPicPr>
          <p:cNvPr id="13" name="Picture 12" descr="DSC_7424 - 60.jpg"/>
          <p:cNvPicPr>
            <a:picLocks noChangeAspect="1"/>
          </p:cNvPicPr>
          <p:nvPr/>
        </p:nvPicPr>
        <p:blipFill>
          <a:blip r:embed="rId5" cstate="print"/>
          <a:stretch>
            <a:fillRect/>
          </a:stretch>
        </p:blipFill>
        <p:spPr>
          <a:xfrm>
            <a:off x="471433" y="1135818"/>
            <a:ext cx="2652767" cy="2902782"/>
          </a:xfrm>
          <a:prstGeom prst="rect">
            <a:avLst/>
          </a:prstGeom>
        </p:spPr>
      </p:pic>
      <p:sp>
        <p:nvSpPr>
          <p:cNvPr id="17" name="TextBox 16"/>
          <p:cNvSpPr txBox="1"/>
          <p:nvPr/>
        </p:nvSpPr>
        <p:spPr>
          <a:xfrm>
            <a:off x="3048000" y="1219200"/>
            <a:ext cx="3505200" cy="535531"/>
          </a:xfrm>
          <a:prstGeom prst="rect">
            <a:avLst/>
          </a:prstGeom>
          <a:noFill/>
        </p:spPr>
        <p:txBody>
          <a:bodyPr wrap="square" rtlCol="0">
            <a:spAutoFit/>
          </a:bodyPr>
          <a:lstStyle/>
          <a:p>
            <a:pPr algn="ctr">
              <a:buNone/>
            </a:pPr>
            <a:r>
              <a:rPr lang="en-IN" sz="3200" b="1" dirty="0">
                <a:solidFill>
                  <a:srgbClr val="2A07A9"/>
                </a:solidFill>
                <a:latin typeface="Calibri" pitchFamily="34" charset="0"/>
              </a:rPr>
              <a:t>MOC: SA-965 F321</a:t>
            </a:r>
          </a:p>
        </p:txBody>
      </p:sp>
      <p:sp>
        <p:nvSpPr>
          <p:cNvPr id="18" name="TextBox 17"/>
          <p:cNvSpPr txBox="1"/>
          <p:nvPr/>
        </p:nvSpPr>
        <p:spPr>
          <a:xfrm>
            <a:off x="3048000" y="2173069"/>
            <a:ext cx="2286000" cy="646331"/>
          </a:xfrm>
          <a:prstGeom prst="rect">
            <a:avLst/>
          </a:prstGeom>
          <a:noFill/>
        </p:spPr>
        <p:txBody>
          <a:bodyPr wrap="square" rtlCol="0">
            <a:spAutoFit/>
          </a:bodyPr>
          <a:lstStyle/>
          <a:p>
            <a:pPr>
              <a:buNone/>
            </a:pPr>
            <a:r>
              <a:rPr lang="en-IN" sz="1800" b="1" dirty="0">
                <a:solidFill>
                  <a:srgbClr val="2A07A9"/>
                </a:solidFill>
                <a:latin typeface="Calibri" pitchFamily="34" charset="0"/>
              </a:rPr>
              <a:t>Dish-End :WO-2849 </a:t>
            </a:r>
          </a:p>
          <a:p>
            <a:pPr>
              <a:buNone/>
            </a:pPr>
            <a:r>
              <a:rPr lang="en-IN" sz="1800" b="1" dirty="0">
                <a:solidFill>
                  <a:srgbClr val="2A07A9"/>
                </a:solidFill>
                <a:latin typeface="Calibri" pitchFamily="34" charset="0"/>
              </a:rPr>
              <a:t>1220Ø X 472.5 Height</a:t>
            </a:r>
          </a:p>
        </p:txBody>
      </p:sp>
      <p:sp>
        <p:nvSpPr>
          <p:cNvPr id="19" name="TextBox 18"/>
          <p:cNvSpPr txBox="1"/>
          <p:nvPr/>
        </p:nvSpPr>
        <p:spPr>
          <a:xfrm>
            <a:off x="6629400" y="4306669"/>
            <a:ext cx="2743200" cy="646331"/>
          </a:xfrm>
          <a:prstGeom prst="rect">
            <a:avLst/>
          </a:prstGeom>
          <a:noFill/>
        </p:spPr>
        <p:txBody>
          <a:bodyPr wrap="square" rtlCol="0">
            <a:spAutoFit/>
          </a:bodyPr>
          <a:lstStyle/>
          <a:p>
            <a:pPr>
              <a:buNone/>
            </a:pPr>
            <a:r>
              <a:rPr lang="en-IN" sz="1800" b="1" dirty="0">
                <a:solidFill>
                  <a:srgbClr val="2A07A9"/>
                </a:solidFill>
                <a:latin typeface="Calibri" pitchFamily="34" charset="0"/>
              </a:rPr>
              <a:t> Nozzle Cover: </a:t>
            </a:r>
            <a:r>
              <a:rPr lang="en-US" sz="1800" b="1" dirty="0">
                <a:solidFill>
                  <a:srgbClr val="2A07A9"/>
                </a:solidFill>
                <a:latin typeface="Calibri" pitchFamily="34" charset="0"/>
              </a:rPr>
              <a:t>WO-2850</a:t>
            </a:r>
          </a:p>
          <a:p>
            <a:pPr>
              <a:buNone/>
            </a:pPr>
            <a:r>
              <a:rPr lang="en-US" sz="1800" b="1" dirty="0">
                <a:solidFill>
                  <a:srgbClr val="2A07A9"/>
                </a:solidFill>
                <a:latin typeface="Calibri" pitchFamily="34" charset="0"/>
              </a:rPr>
              <a:t>  Size: 861Ø X 316 THK</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81000"/>
            <a:ext cx="9144000" cy="6858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US" b="1" dirty="0">
                <a:solidFill>
                  <a:schemeClr val="accent5">
                    <a:lumMod val="25000"/>
                  </a:schemeClr>
                </a:solidFill>
              </a:rPr>
              <a:t>Customized</a:t>
            </a:r>
            <a:r>
              <a:rPr lang="en-US" b="1" baseline="0" dirty="0">
                <a:solidFill>
                  <a:schemeClr val="accent5">
                    <a:lumMod val="25000"/>
                  </a:schemeClr>
                </a:solidFill>
              </a:rPr>
              <a:t> Forged Components</a:t>
            </a:r>
            <a:endParaRPr lang="en-US" b="1" dirty="0">
              <a:solidFill>
                <a:schemeClr val="accent5">
                  <a:lumMod val="25000"/>
                </a:schemeClr>
              </a:solidFill>
            </a:endParaRPr>
          </a:p>
        </p:txBody>
      </p:sp>
      <p:sp>
        <p:nvSpPr>
          <p:cNvPr id="10" name="TextBox 9"/>
          <p:cNvSpPr txBox="1"/>
          <p:nvPr/>
        </p:nvSpPr>
        <p:spPr>
          <a:xfrm>
            <a:off x="5943600" y="5334000"/>
            <a:ext cx="3200400" cy="830997"/>
          </a:xfrm>
          <a:prstGeom prst="rect">
            <a:avLst/>
          </a:prstGeom>
          <a:noFill/>
        </p:spPr>
        <p:txBody>
          <a:bodyPr wrap="square" rtlCol="0">
            <a:spAutoFit/>
          </a:bodyPr>
          <a:lstStyle/>
          <a:p>
            <a:pPr algn="ctr">
              <a:buNone/>
            </a:pPr>
            <a:r>
              <a:rPr lang="en-US" b="1" dirty="0">
                <a:solidFill>
                  <a:srgbClr val="2A07A9"/>
                </a:solidFill>
              </a:rPr>
              <a:t>  WO: 3516</a:t>
            </a:r>
          </a:p>
          <a:p>
            <a:pPr algn="ctr">
              <a:buNone/>
            </a:pPr>
            <a:r>
              <a:rPr lang="en-US" b="1" dirty="0">
                <a:solidFill>
                  <a:srgbClr val="2A07A9"/>
                </a:solidFill>
              </a:rPr>
              <a:t>MOC: SA182 F304L</a:t>
            </a:r>
          </a:p>
        </p:txBody>
      </p:sp>
      <p:sp>
        <p:nvSpPr>
          <p:cNvPr id="11" name="TextBox 10"/>
          <p:cNvSpPr txBox="1"/>
          <p:nvPr/>
        </p:nvSpPr>
        <p:spPr>
          <a:xfrm>
            <a:off x="838200" y="4800600"/>
            <a:ext cx="3810000" cy="707886"/>
          </a:xfrm>
          <a:prstGeom prst="rect">
            <a:avLst/>
          </a:prstGeom>
          <a:noFill/>
        </p:spPr>
        <p:txBody>
          <a:bodyPr wrap="square" rtlCol="0">
            <a:spAutoFit/>
          </a:bodyPr>
          <a:lstStyle/>
          <a:p>
            <a:pPr algn="ctr">
              <a:buNone/>
            </a:pPr>
            <a:r>
              <a:rPr lang="en-US" sz="2000" b="1" dirty="0">
                <a:solidFill>
                  <a:srgbClr val="2A07A9"/>
                </a:solidFill>
              </a:rPr>
              <a:t>Hemisphere:   WO-3596</a:t>
            </a:r>
          </a:p>
          <a:p>
            <a:pPr algn="ctr">
              <a:buNone/>
            </a:pPr>
            <a:r>
              <a:rPr lang="en-US" sz="2000" b="1" dirty="0">
                <a:solidFill>
                  <a:srgbClr val="2A07A9"/>
                </a:solidFill>
              </a:rPr>
              <a:t>SA105: Φ1204 x 750 Height</a:t>
            </a:r>
          </a:p>
        </p:txBody>
      </p:sp>
      <p:pic>
        <p:nvPicPr>
          <p:cNvPr id="12" name="Picture 11" descr="DSC_0236 copy.JPG"/>
          <p:cNvPicPr>
            <a:picLocks noChangeAspect="1"/>
          </p:cNvPicPr>
          <p:nvPr/>
        </p:nvPicPr>
        <p:blipFill>
          <a:blip r:embed="rId3" cstate="print"/>
          <a:srcRect l="12028" t="4540" r="12795" b="9198"/>
          <a:stretch>
            <a:fillRect/>
          </a:stretch>
        </p:blipFill>
        <p:spPr>
          <a:xfrm>
            <a:off x="381000" y="1447800"/>
            <a:ext cx="4511842" cy="3429000"/>
          </a:xfrm>
          <a:prstGeom prst="rect">
            <a:avLst/>
          </a:prstGeom>
        </p:spPr>
      </p:pic>
      <p:pic>
        <p:nvPicPr>
          <p:cNvPr id="14" name="Picture 13" descr="DSC_0241 copy.JPG"/>
          <p:cNvPicPr>
            <a:picLocks noChangeAspect="1"/>
          </p:cNvPicPr>
          <p:nvPr/>
        </p:nvPicPr>
        <p:blipFill>
          <a:blip r:embed="rId4" cstate="print"/>
          <a:srcRect l="13503" t="8155" r="23034" b="8260"/>
          <a:stretch>
            <a:fillRect/>
          </a:stretch>
        </p:blipFill>
        <p:spPr>
          <a:xfrm rot="10800000" flipV="1">
            <a:off x="4953000" y="1447800"/>
            <a:ext cx="4497659" cy="3657600"/>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81000"/>
            <a:ext cx="9144000" cy="6858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US" b="1" dirty="0">
                <a:solidFill>
                  <a:schemeClr val="accent5">
                    <a:lumMod val="25000"/>
                  </a:schemeClr>
                </a:solidFill>
              </a:rPr>
              <a:t>Customized</a:t>
            </a:r>
            <a:r>
              <a:rPr lang="en-US" b="1" baseline="0" dirty="0">
                <a:solidFill>
                  <a:schemeClr val="accent5">
                    <a:lumMod val="25000"/>
                  </a:schemeClr>
                </a:solidFill>
              </a:rPr>
              <a:t> Forged</a:t>
            </a:r>
            <a:r>
              <a:rPr lang="en-US" b="1" dirty="0">
                <a:solidFill>
                  <a:schemeClr val="accent5">
                    <a:lumMod val="25000"/>
                  </a:schemeClr>
                </a:solidFill>
              </a:rPr>
              <a:t> Components</a:t>
            </a:r>
          </a:p>
        </p:txBody>
      </p:sp>
      <p:pic>
        <p:nvPicPr>
          <p:cNvPr id="5" name="Picture 4" descr="20170620_174507.jpg"/>
          <p:cNvPicPr>
            <a:picLocks noChangeAspect="1"/>
          </p:cNvPicPr>
          <p:nvPr/>
        </p:nvPicPr>
        <p:blipFill>
          <a:blip r:embed="rId3" cstate="print"/>
          <a:stretch>
            <a:fillRect/>
          </a:stretch>
        </p:blipFill>
        <p:spPr>
          <a:xfrm>
            <a:off x="457201" y="1143001"/>
            <a:ext cx="4741876" cy="4114799"/>
          </a:xfrm>
          <a:prstGeom prst="rect">
            <a:avLst/>
          </a:prstGeom>
        </p:spPr>
      </p:pic>
      <p:pic>
        <p:nvPicPr>
          <p:cNvPr id="12" name="Picture 11" descr="1-Spool-2.jpg"/>
          <p:cNvPicPr>
            <a:picLocks noChangeAspect="1"/>
          </p:cNvPicPr>
          <p:nvPr/>
        </p:nvPicPr>
        <p:blipFill>
          <a:blip r:embed="rId4" cstate="print"/>
          <a:stretch>
            <a:fillRect/>
          </a:stretch>
        </p:blipFill>
        <p:spPr>
          <a:xfrm>
            <a:off x="5334000" y="1994546"/>
            <a:ext cx="4122855" cy="4406254"/>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81000"/>
            <a:ext cx="9144000" cy="6858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US" b="1" dirty="0">
                <a:solidFill>
                  <a:schemeClr val="accent5">
                    <a:lumMod val="25000"/>
                  </a:schemeClr>
                </a:solidFill>
              </a:rPr>
              <a:t>Customized</a:t>
            </a:r>
            <a:r>
              <a:rPr lang="en-US" b="1" baseline="0" dirty="0">
                <a:solidFill>
                  <a:schemeClr val="accent5">
                    <a:lumMod val="25000"/>
                  </a:schemeClr>
                </a:solidFill>
              </a:rPr>
              <a:t> Forged Components</a:t>
            </a:r>
            <a:endParaRPr lang="en-US" b="1" dirty="0">
              <a:solidFill>
                <a:schemeClr val="accent5">
                  <a:lumMod val="25000"/>
                </a:schemeClr>
              </a:solidFill>
            </a:endParaRPr>
          </a:p>
        </p:txBody>
      </p:sp>
      <p:pic>
        <p:nvPicPr>
          <p:cNvPr id="8" name="Picture 7" descr="12-2500-Globe Valve.jpg"/>
          <p:cNvPicPr>
            <a:picLocks noChangeAspect="1"/>
          </p:cNvPicPr>
          <p:nvPr/>
        </p:nvPicPr>
        <p:blipFill>
          <a:blip r:embed="rId3" cstate="print"/>
          <a:stretch>
            <a:fillRect/>
          </a:stretch>
        </p:blipFill>
        <p:spPr>
          <a:xfrm>
            <a:off x="381000" y="1828800"/>
            <a:ext cx="4413368" cy="2667000"/>
          </a:xfrm>
          <a:prstGeom prst="rect">
            <a:avLst/>
          </a:prstGeom>
        </p:spPr>
      </p:pic>
      <p:pic>
        <p:nvPicPr>
          <p:cNvPr id="9" name="Picture 8" descr="12-2500-2-Globe Valve.jpg"/>
          <p:cNvPicPr>
            <a:picLocks noChangeAspect="1"/>
          </p:cNvPicPr>
          <p:nvPr/>
        </p:nvPicPr>
        <p:blipFill>
          <a:blip r:embed="rId4" cstate="print"/>
          <a:stretch>
            <a:fillRect/>
          </a:stretch>
        </p:blipFill>
        <p:spPr>
          <a:xfrm>
            <a:off x="7086600" y="1104243"/>
            <a:ext cx="2289158" cy="2858157"/>
          </a:xfrm>
          <a:prstGeom prst="rect">
            <a:avLst/>
          </a:prstGeom>
        </p:spPr>
      </p:pic>
      <p:sp>
        <p:nvSpPr>
          <p:cNvPr id="10" name="TextBox 9"/>
          <p:cNvSpPr txBox="1"/>
          <p:nvPr/>
        </p:nvSpPr>
        <p:spPr>
          <a:xfrm>
            <a:off x="3352800" y="1447800"/>
            <a:ext cx="3962400" cy="424732"/>
          </a:xfrm>
          <a:prstGeom prst="rect">
            <a:avLst/>
          </a:prstGeom>
          <a:noFill/>
        </p:spPr>
        <p:txBody>
          <a:bodyPr wrap="square" rtlCol="0">
            <a:spAutoFit/>
          </a:bodyPr>
          <a:lstStyle/>
          <a:p>
            <a:pPr algn="ctr">
              <a:buNone/>
            </a:pPr>
            <a:r>
              <a:rPr lang="en-US" b="1" dirty="0">
                <a:solidFill>
                  <a:srgbClr val="2A07A9"/>
                </a:solidFill>
              </a:rPr>
              <a:t>12”-2500-Globe Valve</a:t>
            </a:r>
          </a:p>
        </p:txBody>
      </p:sp>
      <p:sp>
        <p:nvSpPr>
          <p:cNvPr id="11" name="TextBox 10"/>
          <p:cNvSpPr txBox="1"/>
          <p:nvPr/>
        </p:nvSpPr>
        <p:spPr>
          <a:xfrm>
            <a:off x="914400" y="5257800"/>
            <a:ext cx="3810000" cy="424732"/>
          </a:xfrm>
          <a:prstGeom prst="rect">
            <a:avLst/>
          </a:prstGeom>
          <a:noFill/>
        </p:spPr>
        <p:txBody>
          <a:bodyPr wrap="square" rtlCol="0">
            <a:spAutoFit/>
          </a:bodyPr>
          <a:lstStyle/>
          <a:p>
            <a:pPr algn="ctr">
              <a:buNone/>
            </a:pPr>
            <a:r>
              <a:rPr lang="en-US" b="1" dirty="0">
                <a:solidFill>
                  <a:srgbClr val="2A07A9"/>
                </a:solidFill>
              </a:rPr>
              <a:t>12”-2500-Check Valve</a:t>
            </a:r>
          </a:p>
        </p:txBody>
      </p:sp>
      <p:pic>
        <p:nvPicPr>
          <p:cNvPr id="13" name="Picture 12" descr="Valve Body.jpg"/>
          <p:cNvPicPr>
            <a:picLocks noChangeAspect="1"/>
          </p:cNvPicPr>
          <p:nvPr/>
        </p:nvPicPr>
        <p:blipFill>
          <a:blip r:embed="rId5" cstate="print"/>
          <a:stretch>
            <a:fillRect/>
          </a:stretch>
        </p:blipFill>
        <p:spPr>
          <a:xfrm>
            <a:off x="4800600" y="4114800"/>
            <a:ext cx="2514600" cy="2265646"/>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81000"/>
            <a:ext cx="9144000" cy="6858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US" b="1" dirty="0">
                <a:solidFill>
                  <a:schemeClr val="accent5">
                    <a:lumMod val="25000"/>
                  </a:schemeClr>
                </a:solidFill>
              </a:rPr>
              <a:t>Customized</a:t>
            </a:r>
            <a:r>
              <a:rPr lang="en-US" b="1" baseline="0" dirty="0">
                <a:solidFill>
                  <a:schemeClr val="accent5">
                    <a:lumMod val="25000"/>
                  </a:schemeClr>
                </a:solidFill>
              </a:rPr>
              <a:t> Forged</a:t>
            </a:r>
            <a:r>
              <a:rPr lang="en-US" b="1" dirty="0">
                <a:solidFill>
                  <a:schemeClr val="accent5">
                    <a:lumMod val="25000"/>
                  </a:schemeClr>
                </a:solidFill>
              </a:rPr>
              <a:t> Components</a:t>
            </a:r>
          </a:p>
        </p:txBody>
      </p:sp>
      <p:pic>
        <p:nvPicPr>
          <p:cNvPr id="8" name="Picture 7" descr="IMG00068-20130613-1148.jpg"/>
          <p:cNvPicPr>
            <a:picLocks noChangeAspect="1"/>
          </p:cNvPicPr>
          <p:nvPr/>
        </p:nvPicPr>
        <p:blipFill>
          <a:blip r:embed="rId3" cstate="print"/>
          <a:srcRect l="1667" t="2222" r="10833" b="7778"/>
          <a:stretch>
            <a:fillRect/>
          </a:stretch>
        </p:blipFill>
        <p:spPr>
          <a:xfrm>
            <a:off x="742950" y="3924382"/>
            <a:ext cx="2838450" cy="2254655"/>
          </a:xfrm>
          <a:prstGeom prst="rect">
            <a:avLst/>
          </a:prstGeom>
        </p:spPr>
      </p:pic>
      <p:pic>
        <p:nvPicPr>
          <p:cNvPr id="6" name="Picture 5" descr="DSCN3498.JPG"/>
          <p:cNvPicPr>
            <a:picLocks noChangeAspect="1"/>
          </p:cNvPicPr>
          <p:nvPr/>
        </p:nvPicPr>
        <p:blipFill>
          <a:blip r:embed="rId4" cstate="print"/>
          <a:srcRect l="16242" t="2418" r="13349" b="12706"/>
          <a:stretch>
            <a:fillRect/>
          </a:stretch>
        </p:blipFill>
        <p:spPr>
          <a:xfrm>
            <a:off x="3855228" y="3924384"/>
            <a:ext cx="2621772" cy="2217207"/>
          </a:xfrm>
          <a:prstGeom prst="rect">
            <a:avLst/>
          </a:prstGeom>
        </p:spPr>
      </p:pic>
      <p:pic>
        <p:nvPicPr>
          <p:cNvPr id="9" name="Picture 8" descr="IMG00070-20130613-1155.jpg"/>
          <p:cNvPicPr>
            <a:picLocks noChangeAspect="1"/>
          </p:cNvPicPr>
          <p:nvPr/>
        </p:nvPicPr>
        <p:blipFill>
          <a:blip r:embed="rId5" cstate="print"/>
          <a:srcRect l="4074" t="8889" r="14444" b="8889"/>
          <a:stretch>
            <a:fillRect/>
          </a:stretch>
        </p:blipFill>
        <p:spPr>
          <a:xfrm>
            <a:off x="6858000" y="3924384"/>
            <a:ext cx="2372008" cy="2324016"/>
          </a:xfrm>
          <a:prstGeom prst="rect">
            <a:avLst/>
          </a:prstGeom>
        </p:spPr>
      </p:pic>
      <p:pic>
        <p:nvPicPr>
          <p:cNvPr id="10" name="Picture 9" descr="DSCN3511.JPG"/>
          <p:cNvPicPr>
            <a:picLocks noChangeAspect="1"/>
          </p:cNvPicPr>
          <p:nvPr/>
        </p:nvPicPr>
        <p:blipFill>
          <a:blip r:embed="rId6" cstate="print"/>
          <a:srcRect l="4444" t="11111" b="8889"/>
          <a:stretch>
            <a:fillRect/>
          </a:stretch>
        </p:blipFill>
        <p:spPr>
          <a:xfrm>
            <a:off x="838200" y="1222513"/>
            <a:ext cx="2165350" cy="2587487"/>
          </a:xfrm>
          <a:prstGeom prst="rect">
            <a:avLst/>
          </a:prstGeom>
        </p:spPr>
      </p:pic>
      <p:pic>
        <p:nvPicPr>
          <p:cNvPr id="11" name="Picture 10" descr="Customized_products_steel_forging_alloy_steel_tube.jpg_220x220.jpg"/>
          <p:cNvPicPr>
            <a:picLocks noChangeAspect="1"/>
          </p:cNvPicPr>
          <p:nvPr/>
        </p:nvPicPr>
        <p:blipFill>
          <a:blip r:embed="rId7" cstate="print"/>
          <a:stretch>
            <a:fillRect/>
          </a:stretch>
        </p:blipFill>
        <p:spPr>
          <a:xfrm>
            <a:off x="6858000" y="1143000"/>
            <a:ext cx="2362200" cy="2668657"/>
          </a:xfrm>
          <a:prstGeom prst="rect">
            <a:avLst/>
          </a:prstGeom>
        </p:spPr>
      </p:pic>
      <p:pic>
        <p:nvPicPr>
          <p:cNvPr id="12" name="Picture 11" descr="IMG_2748.jpg"/>
          <p:cNvPicPr>
            <a:picLocks noChangeAspect="1"/>
          </p:cNvPicPr>
          <p:nvPr/>
        </p:nvPicPr>
        <p:blipFill>
          <a:blip r:embed="rId8" cstate="print"/>
          <a:stretch>
            <a:fillRect/>
          </a:stretch>
        </p:blipFill>
        <p:spPr>
          <a:xfrm>
            <a:off x="3476912" y="1219200"/>
            <a:ext cx="2847688" cy="2514600"/>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9144000" cy="685800"/>
          </a:xfrm>
          <a:gradFill>
            <a:gsLst>
              <a:gs pos="0">
                <a:srgbClr val="FFF200"/>
              </a:gs>
              <a:gs pos="45000">
                <a:srgbClr val="FF7A00"/>
              </a:gs>
              <a:gs pos="70000">
                <a:srgbClr val="FF0300"/>
              </a:gs>
              <a:gs pos="100000">
                <a:srgbClr val="4D0808"/>
              </a:gs>
            </a:gsLst>
            <a:lin ang="5400000" scaled="1"/>
          </a:gradFill>
        </p:spPr>
        <p:txBody>
          <a:bodyPr anchor="ctr" anchorCtr="0"/>
          <a:lstStyle/>
          <a:p>
            <a:pPr algn="ctr"/>
            <a:r>
              <a:rPr lang="en-US" sz="2800" b="1" dirty="0">
                <a:solidFill>
                  <a:schemeClr val="accent1">
                    <a:lumMod val="50000"/>
                  </a:schemeClr>
                </a:solidFill>
                <a:latin typeface="Verdana" pitchFamily="34" charset="0"/>
              </a:rPr>
              <a:t>Index</a:t>
            </a:r>
          </a:p>
        </p:txBody>
      </p:sp>
      <p:graphicFrame>
        <p:nvGraphicFramePr>
          <p:cNvPr id="14" name="Diagram 13"/>
          <p:cNvGraphicFramePr/>
          <p:nvPr/>
        </p:nvGraphicFramePr>
        <p:xfrm>
          <a:off x="914400" y="1219200"/>
          <a:ext cx="8001000" cy="48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81000"/>
            <a:ext cx="9144000" cy="12192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US" b="1" dirty="0">
                <a:solidFill>
                  <a:schemeClr val="accent5">
                    <a:lumMod val="25000"/>
                  </a:schemeClr>
                </a:solidFill>
              </a:rPr>
              <a:t>Customized</a:t>
            </a:r>
            <a:r>
              <a:rPr lang="en-US" b="1" baseline="0" dirty="0">
                <a:solidFill>
                  <a:schemeClr val="accent5">
                    <a:lumMod val="25000"/>
                  </a:schemeClr>
                </a:solidFill>
              </a:rPr>
              <a:t> Forged</a:t>
            </a:r>
            <a:r>
              <a:rPr lang="en-US" b="1" dirty="0">
                <a:solidFill>
                  <a:schemeClr val="accent5">
                    <a:lumMod val="25000"/>
                  </a:schemeClr>
                </a:solidFill>
              </a:rPr>
              <a:t> Components (Lifting Covers)</a:t>
            </a:r>
          </a:p>
        </p:txBody>
      </p:sp>
      <p:pic>
        <p:nvPicPr>
          <p:cNvPr id="13" name="Picture 1"/>
          <p:cNvPicPr>
            <a:picLocks noChangeAspect="1" noChangeArrowheads="1"/>
          </p:cNvPicPr>
          <p:nvPr/>
        </p:nvPicPr>
        <p:blipFill>
          <a:blip r:embed="rId3"/>
          <a:srcRect l="1325" t="14128" r="663" b="16998"/>
          <a:stretch>
            <a:fillRect/>
          </a:stretch>
        </p:blipFill>
        <p:spPr bwMode="auto">
          <a:xfrm>
            <a:off x="685800" y="1600200"/>
            <a:ext cx="8305800" cy="4576788"/>
          </a:xfrm>
          <a:prstGeom prst="rect">
            <a:avLst/>
          </a:prstGeom>
          <a:noFill/>
          <a:ln w="9525">
            <a:noFill/>
            <a:miter lim="800000"/>
            <a:headEnd/>
            <a:tailEnd/>
          </a:ln>
          <a:effectLst/>
        </p:spPr>
      </p:pic>
      <p:cxnSp>
        <p:nvCxnSpPr>
          <p:cNvPr id="3" name="Straight Arrow Connector 2">
            <a:extLst>
              <a:ext uri="{FF2B5EF4-FFF2-40B4-BE49-F238E27FC236}">
                <a16:creationId xmlns:a16="http://schemas.microsoft.com/office/drawing/2014/main" id="{237D7A9A-8422-41DF-BEDD-C548A3FB0E14}"/>
              </a:ext>
            </a:extLst>
          </p:cNvPr>
          <p:cNvCxnSpPr/>
          <p:nvPr/>
        </p:nvCxnSpPr>
        <p:spPr bwMode="auto">
          <a:xfrm flipV="1">
            <a:off x="2819400" y="2819400"/>
            <a:ext cx="1371600" cy="457200"/>
          </a:xfrm>
          <a:prstGeom prst="straightConnector1">
            <a:avLst/>
          </a:prstGeom>
          <a:noFill/>
          <a:ln w="9525" cap="flat" cmpd="sng" algn="ctr">
            <a:noFill/>
            <a:prstDash val="solid"/>
            <a:round/>
            <a:headEnd type="none" w="med" len="med"/>
            <a:tailEnd type="triangle"/>
          </a:ln>
          <a:effectLst/>
        </p:spPr>
      </p:cxn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799"/>
            <a:ext cx="9144000" cy="914399"/>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IN" b="1" dirty="0">
                <a:solidFill>
                  <a:schemeClr val="accent5">
                    <a:lumMod val="25000"/>
                  </a:schemeClr>
                </a:solidFill>
              </a:rPr>
              <a:t>Crankshaft Forgings (OEM for Ingersoll Rand)</a:t>
            </a:r>
            <a:endParaRPr lang="en-US" b="1" dirty="0">
              <a:solidFill>
                <a:schemeClr val="accent5">
                  <a:lumMod val="25000"/>
                </a:schemeClr>
              </a:solidFill>
            </a:endParaRPr>
          </a:p>
        </p:txBody>
      </p:sp>
      <p:pic>
        <p:nvPicPr>
          <p:cNvPr id="14" name="Picture 13" descr="Crankshaft-5.jpg"/>
          <p:cNvPicPr>
            <a:picLocks noChangeAspect="1"/>
          </p:cNvPicPr>
          <p:nvPr/>
        </p:nvPicPr>
        <p:blipFill>
          <a:blip r:embed="rId2" cstate="print"/>
          <a:stretch>
            <a:fillRect/>
          </a:stretch>
        </p:blipFill>
        <p:spPr>
          <a:xfrm>
            <a:off x="838200" y="1219199"/>
            <a:ext cx="8229600" cy="2667001"/>
          </a:xfrm>
          <a:prstGeom prst="rect">
            <a:avLst/>
          </a:prstGeom>
        </p:spPr>
      </p:pic>
      <p:pic>
        <p:nvPicPr>
          <p:cNvPr id="16" name="Picture 15" descr="Crank-1.jpg"/>
          <p:cNvPicPr>
            <a:picLocks noChangeAspect="1"/>
          </p:cNvPicPr>
          <p:nvPr/>
        </p:nvPicPr>
        <p:blipFill>
          <a:blip r:embed="rId3" cstate="print"/>
          <a:srcRect l="19149"/>
          <a:stretch>
            <a:fillRect/>
          </a:stretch>
        </p:blipFill>
        <p:spPr>
          <a:xfrm>
            <a:off x="609600" y="4114800"/>
            <a:ext cx="3210910" cy="2133600"/>
          </a:xfrm>
          <a:prstGeom prst="rect">
            <a:avLst/>
          </a:prstGeom>
        </p:spPr>
      </p:pic>
      <p:pic>
        <p:nvPicPr>
          <p:cNvPr id="7" name="Picture 6" descr="DSC_0011.JPG"/>
          <p:cNvPicPr>
            <a:picLocks noChangeAspect="1"/>
          </p:cNvPicPr>
          <p:nvPr/>
        </p:nvPicPr>
        <p:blipFill>
          <a:blip r:embed="rId4" cstate="print"/>
          <a:stretch>
            <a:fillRect/>
          </a:stretch>
        </p:blipFill>
        <p:spPr>
          <a:xfrm>
            <a:off x="3962400" y="4024313"/>
            <a:ext cx="5105400" cy="2224087"/>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9144000" cy="6858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IN" b="1" dirty="0">
                <a:solidFill>
                  <a:schemeClr val="accent5">
                    <a:lumMod val="25000"/>
                  </a:schemeClr>
                </a:solidFill>
              </a:rPr>
              <a:t>Other Forgings</a:t>
            </a:r>
            <a:endParaRPr lang="en-US" b="1" dirty="0">
              <a:solidFill>
                <a:schemeClr val="accent5">
                  <a:lumMod val="25000"/>
                </a:schemeClr>
              </a:solidFill>
            </a:endParaRPr>
          </a:p>
        </p:txBody>
      </p:sp>
      <p:sp>
        <p:nvSpPr>
          <p:cNvPr id="7" name="TextBox 6"/>
          <p:cNvSpPr txBox="1"/>
          <p:nvPr/>
        </p:nvSpPr>
        <p:spPr>
          <a:xfrm>
            <a:off x="1905000" y="1143000"/>
            <a:ext cx="5943600" cy="523220"/>
          </a:xfrm>
          <a:prstGeom prst="rect">
            <a:avLst/>
          </a:prstGeom>
          <a:gradFill flip="none" rotWithShape="1">
            <a:gsLst>
              <a:gs pos="0">
                <a:srgbClr val="8488C4"/>
              </a:gs>
              <a:gs pos="53000">
                <a:srgbClr val="D4DEFF"/>
              </a:gs>
              <a:gs pos="83000">
                <a:srgbClr val="D4DEFF"/>
              </a:gs>
              <a:gs pos="100000">
                <a:srgbClr val="96AB94"/>
              </a:gs>
            </a:gsLst>
            <a:lin ang="16200000" scaled="0"/>
            <a:tileRect/>
          </a:gradFill>
        </p:spPr>
        <p:txBody>
          <a:bodyPr wrap="square" rtlCol="0">
            <a:spAutoFit/>
          </a:bodyPr>
          <a:lstStyle/>
          <a:p>
            <a:pPr algn="ctr">
              <a:lnSpc>
                <a:spcPct val="100000"/>
              </a:lnSpc>
              <a:spcBef>
                <a:spcPts val="0"/>
              </a:spcBef>
              <a:buNone/>
            </a:pPr>
            <a:r>
              <a:rPr lang="en-IN" sz="2800" dirty="0">
                <a:solidFill>
                  <a:schemeClr val="accent5">
                    <a:lumMod val="25000"/>
                  </a:schemeClr>
                </a:solidFill>
                <a:latin typeface="Arial Black" pitchFamily="34" charset="0"/>
              </a:rPr>
              <a:t>As per Customer Drawing</a:t>
            </a:r>
            <a:endParaRPr lang="en-US" sz="2800" dirty="0">
              <a:solidFill>
                <a:schemeClr val="accent5">
                  <a:lumMod val="25000"/>
                </a:schemeClr>
              </a:solidFill>
              <a:latin typeface="Arial Black" pitchFamily="34" charset="0"/>
            </a:endParaRPr>
          </a:p>
        </p:txBody>
      </p:sp>
      <p:sp>
        <p:nvSpPr>
          <p:cNvPr id="9" name="TextBox 8"/>
          <p:cNvSpPr txBox="1"/>
          <p:nvPr/>
        </p:nvSpPr>
        <p:spPr>
          <a:xfrm>
            <a:off x="914400" y="1981200"/>
            <a:ext cx="3810000" cy="1237262"/>
          </a:xfrm>
          <a:prstGeom prst="rect">
            <a:avLst/>
          </a:prstGeom>
          <a:noFill/>
        </p:spPr>
        <p:txBody>
          <a:bodyPr wrap="square" rtlCol="0">
            <a:spAutoFit/>
          </a:bodyPr>
          <a:lstStyle/>
          <a:p>
            <a:r>
              <a:rPr lang="en-IN" dirty="0">
                <a:solidFill>
                  <a:schemeClr val="accent5">
                    <a:lumMod val="50000"/>
                  </a:schemeClr>
                </a:solidFill>
              </a:rPr>
              <a:t> Connecting Rods</a:t>
            </a:r>
          </a:p>
          <a:p>
            <a:r>
              <a:rPr lang="en-IN" dirty="0">
                <a:solidFill>
                  <a:schemeClr val="accent5">
                    <a:lumMod val="50000"/>
                  </a:schemeClr>
                </a:solidFill>
              </a:rPr>
              <a:t> Gear Blanks, Coupling</a:t>
            </a:r>
          </a:p>
          <a:p>
            <a:r>
              <a:rPr lang="en-IN" dirty="0">
                <a:solidFill>
                  <a:schemeClr val="accent5">
                    <a:lumMod val="50000"/>
                  </a:schemeClr>
                </a:solidFill>
              </a:rPr>
              <a:t> Stub End, Reducer etc.</a:t>
            </a:r>
          </a:p>
        </p:txBody>
      </p:sp>
      <p:pic>
        <p:nvPicPr>
          <p:cNvPr id="12" name="Picture 11" descr="IMG00060-20130613-1141.jpg"/>
          <p:cNvPicPr>
            <a:picLocks noChangeAspect="1"/>
          </p:cNvPicPr>
          <p:nvPr/>
        </p:nvPicPr>
        <p:blipFill>
          <a:blip r:embed="rId2" cstate="print"/>
          <a:srcRect l="12932" r="1344" b="14444"/>
          <a:stretch>
            <a:fillRect/>
          </a:stretch>
        </p:blipFill>
        <p:spPr>
          <a:xfrm rot="16200000">
            <a:off x="1077088" y="3494912"/>
            <a:ext cx="3027424" cy="2743200"/>
          </a:xfrm>
          <a:prstGeom prst="rect">
            <a:avLst/>
          </a:prstGeom>
        </p:spPr>
      </p:pic>
      <p:pic>
        <p:nvPicPr>
          <p:cNvPr id="15" name="Picture 14" descr="IMG00318-20140315-1502.jpg"/>
          <p:cNvPicPr>
            <a:picLocks noChangeAspect="1"/>
          </p:cNvPicPr>
          <p:nvPr/>
        </p:nvPicPr>
        <p:blipFill>
          <a:blip r:embed="rId3" cstate="print"/>
          <a:stretch>
            <a:fillRect/>
          </a:stretch>
        </p:blipFill>
        <p:spPr>
          <a:xfrm>
            <a:off x="4800600" y="1828800"/>
            <a:ext cx="4501240" cy="3657600"/>
          </a:xfrm>
          <a:prstGeom prst="rect">
            <a:avLst/>
          </a:prstGeom>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81000" y="304800"/>
            <a:ext cx="9144000" cy="6858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US" b="1" dirty="0">
                <a:solidFill>
                  <a:schemeClr val="accent5">
                    <a:lumMod val="25000"/>
                  </a:schemeClr>
                </a:solidFill>
              </a:rPr>
              <a:t>Pipeline Flanges</a:t>
            </a:r>
          </a:p>
        </p:txBody>
      </p:sp>
      <p:sp>
        <p:nvSpPr>
          <p:cNvPr id="52227" name="Rectangle 3"/>
          <p:cNvSpPr>
            <a:spLocks noGrp="1" noChangeArrowheads="1"/>
          </p:cNvSpPr>
          <p:nvPr>
            <p:ph type="body" sz="half" idx="1"/>
          </p:nvPr>
        </p:nvSpPr>
        <p:spPr>
          <a:xfrm>
            <a:off x="5791200" y="1219200"/>
            <a:ext cx="3702050" cy="3352800"/>
          </a:xfrm>
        </p:spPr>
        <p:txBody>
          <a:bodyPr/>
          <a:lstStyle/>
          <a:p>
            <a:r>
              <a:rPr lang="en-US" sz="2400" dirty="0">
                <a:solidFill>
                  <a:schemeClr val="accent5">
                    <a:lumMod val="25000"/>
                  </a:schemeClr>
                </a:solidFill>
              </a:rPr>
              <a:t>Size: ½” to 110”</a:t>
            </a:r>
          </a:p>
          <a:p>
            <a:r>
              <a:rPr lang="en-US" sz="2400" dirty="0">
                <a:solidFill>
                  <a:schemeClr val="accent5">
                    <a:lumMod val="25000"/>
                  </a:schemeClr>
                </a:solidFill>
              </a:rPr>
              <a:t>Rating: 150# – 2500#</a:t>
            </a:r>
          </a:p>
          <a:p>
            <a:r>
              <a:rPr lang="en-US" sz="2400" dirty="0">
                <a:solidFill>
                  <a:schemeClr val="accent5">
                    <a:lumMod val="25000"/>
                  </a:schemeClr>
                </a:solidFill>
              </a:rPr>
              <a:t>Dimensions: </a:t>
            </a:r>
          </a:p>
          <a:p>
            <a:pPr>
              <a:buNone/>
            </a:pPr>
            <a:r>
              <a:rPr lang="en-US" sz="1800" dirty="0">
                <a:solidFill>
                  <a:schemeClr val="accent5">
                    <a:lumMod val="25000"/>
                  </a:schemeClr>
                </a:solidFill>
              </a:rPr>
              <a:t>     ASME, ANSI, AWWA, MSSP, API, IS, BS, DIN, JIS ETC.</a:t>
            </a:r>
          </a:p>
          <a:p>
            <a:pPr>
              <a:buNone/>
            </a:pPr>
            <a:r>
              <a:rPr lang="en-US" sz="1800" dirty="0">
                <a:solidFill>
                  <a:schemeClr val="accent5">
                    <a:lumMod val="25000"/>
                  </a:schemeClr>
                </a:solidFill>
              </a:rPr>
              <a:t>     B16.5, B16.47, B16.1, B16.48, B16.36 or any other as per drawing / standard. </a:t>
            </a:r>
          </a:p>
          <a:p>
            <a:endParaRPr lang="en-US" sz="2000" dirty="0">
              <a:solidFill>
                <a:schemeClr val="accent5">
                  <a:lumMod val="25000"/>
                </a:schemeClr>
              </a:solidFill>
            </a:endParaRPr>
          </a:p>
          <a:p>
            <a:pPr>
              <a:buFontTx/>
              <a:buNone/>
            </a:pPr>
            <a:endParaRPr lang="en-US" sz="2400" dirty="0">
              <a:solidFill>
                <a:schemeClr val="accent5">
                  <a:lumMod val="25000"/>
                </a:schemeClr>
              </a:solidFill>
            </a:endParaRPr>
          </a:p>
        </p:txBody>
      </p:sp>
      <p:pic>
        <p:nvPicPr>
          <p:cNvPr id="52230" name="Picture 6" descr="C:\Documents and Settings\ychadha\My Documents\Cataloge\left page7 copy.jpg"/>
          <p:cNvPicPr>
            <a:picLocks noGrp="1" noChangeAspect="1" noChangeArrowheads="1"/>
          </p:cNvPicPr>
          <p:nvPr>
            <p:ph type="clipArt" sz="half" idx="2"/>
          </p:nvPr>
        </p:nvPicPr>
        <p:blipFill>
          <a:blip r:embed="rId2" cstate="print"/>
          <a:srcRect/>
          <a:stretch>
            <a:fillRect/>
          </a:stretch>
        </p:blipFill>
        <p:spPr>
          <a:xfrm>
            <a:off x="495300" y="1219200"/>
            <a:ext cx="5163766" cy="3733800"/>
          </a:xfrm>
          <a:noFill/>
          <a:ln/>
        </p:spPr>
      </p:pic>
      <p:pic>
        <p:nvPicPr>
          <p:cNvPr id="10" name="Picture 9" descr="02-WELD NECK.jpg"/>
          <p:cNvPicPr>
            <a:picLocks noChangeAspect="1"/>
          </p:cNvPicPr>
          <p:nvPr/>
        </p:nvPicPr>
        <p:blipFill>
          <a:blip r:embed="rId3" cstate="print"/>
          <a:stretch>
            <a:fillRect/>
          </a:stretch>
        </p:blipFill>
        <p:spPr>
          <a:xfrm>
            <a:off x="577850" y="5181600"/>
            <a:ext cx="1485900" cy="1152525"/>
          </a:xfrm>
          <a:prstGeom prst="rect">
            <a:avLst/>
          </a:prstGeom>
        </p:spPr>
      </p:pic>
      <p:pic>
        <p:nvPicPr>
          <p:cNvPr id="11" name="Picture 10" descr="01-SORF.jpg"/>
          <p:cNvPicPr>
            <a:picLocks noChangeAspect="1"/>
          </p:cNvPicPr>
          <p:nvPr/>
        </p:nvPicPr>
        <p:blipFill>
          <a:blip r:embed="rId4" cstate="print"/>
          <a:stretch>
            <a:fillRect/>
          </a:stretch>
        </p:blipFill>
        <p:spPr>
          <a:xfrm>
            <a:off x="2321719" y="5181600"/>
            <a:ext cx="1475581" cy="1143000"/>
          </a:xfrm>
          <a:prstGeom prst="rect">
            <a:avLst/>
          </a:prstGeom>
        </p:spPr>
      </p:pic>
      <p:pic>
        <p:nvPicPr>
          <p:cNvPr id="12" name="Picture 11" descr="RF BLIND.jpg"/>
          <p:cNvPicPr>
            <a:picLocks noChangeAspect="1"/>
          </p:cNvPicPr>
          <p:nvPr/>
        </p:nvPicPr>
        <p:blipFill>
          <a:blip r:embed="rId5" cstate="print"/>
          <a:stretch>
            <a:fillRect/>
          </a:stretch>
        </p:blipFill>
        <p:spPr>
          <a:xfrm>
            <a:off x="4044951" y="5181600"/>
            <a:ext cx="1616242" cy="1143000"/>
          </a:xfrm>
          <a:prstGeom prst="rect">
            <a:avLst/>
          </a:prstGeom>
        </p:spPr>
      </p:pic>
      <p:pic>
        <p:nvPicPr>
          <p:cNvPr id="13" name="Picture 12" descr="FIG.8 (SPECTACLE BLIND).jpg"/>
          <p:cNvPicPr>
            <a:picLocks noChangeAspect="1"/>
          </p:cNvPicPr>
          <p:nvPr/>
        </p:nvPicPr>
        <p:blipFill>
          <a:blip r:embed="rId6" cstate="print"/>
          <a:stretch>
            <a:fillRect/>
          </a:stretch>
        </p:blipFill>
        <p:spPr>
          <a:xfrm>
            <a:off x="5861050" y="5257800"/>
            <a:ext cx="1671638" cy="1143000"/>
          </a:xfrm>
          <a:prstGeom prst="rect">
            <a:avLst/>
          </a:prstGeom>
        </p:spPr>
      </p:pic>
      <p:pic>
        <p:nvPicPr>
          <p:cNvPr id="14" name="Picture 13" descr="LONG WELDNECK (LWN FLANGE).jpg"/>
          <p:cNvPicPr>
            <a:picLocks noChangeAspect="1"/>
          </p:cNvPicPr>
          <p:nvPr/>
        </p:nvPicPr>
        <p:blipFill>
          <a:blip r:embed="rId7" cstate="print"/>
          <a:stretch>
            <a:fillRect/>
          </a:stretch>
        </p:blipFill>
        <p:spPr>
          <a:xfrm>
            <a:off x="7759700" y="5181600"/>
            <a:ext cx="1568450" cy="1143000"/>
          </a:xfrm>
          <a:prstGeom prst="rect">
            <a:avLst/>
          </a:prstGeo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04800"/>
            <a:ext cx="9144000" cy="609600"/>
          </a:xfrm>
          <a:gradFill>
            <a:gsLst>
              <a:gs pos="0">
                <a:srgbClr val="FFF200"/>
              </a:gs>
              <a:gs pos="45000">
                <a:srgbClr val="FF7A00"/>
              </a:gs>
              <a:gs pos="70000">
                <a:srgbClr val="FF0300"/>
              </a:gs>
              <a:gs pos="100000">
                <a:srgbClr val="4D0808"/>
              </a:gs>
            </a:gsLst>
            <a:lin ang="5400000" scaled="0"/>
          </a:gradFill>
        </p:spPr>
        <p:txBody>
          <a:bodyPr anchor="ctr" anchorCtr="0"/>
          <a:lstStyle/>
          <a:p>
            <a:pPr algn="ctr"/>
            <a:r>
              <a:rPr lang="en-US" b="1" dirty="0">
                <a:solidFill>
                  <a:schemeClr val="accent1">
                    <a:lumMod val="50000"/>
                  </a:schemeClr>
                </a:solidFill>
              </a:rPr>
              <a:t>Raw Material </a:t>
            </a:r>
          </a:p>
        </p:txBody>
      </p:sp>
      <p:pic>
        <p:nvPicPr>
          <p:cNvPr id="8" name="Picture 7" descr="DSCN3523.JPG"/>
          <p:cNvPicPr>
            <a:picLocks noChangeAspect="1"/>
          </p:cNvPicPr>
          <p:nvPr/>
        </p:nvPicPr>
        <p:blipFill>
          <a:blip r:embed="rId2" cstate="print"/>
          <a:stretch>
            <a:fillRect/>
          </a:stretch>
        </p:blipFill>
        <p:spPr>
          <a:xfrm>
            <a:off x="457200" y="3429001"/>
            <a:ext cx="4648200" cy="2590800"/>
          </a:xfrm>
          <a:prstGeom prst="rect">
            <a:avLst/>
          </a:prstGeom>
        </p:spPr>
      </p:pic>
      <p:sp>
        <p:nvSpPr>
          <p:cNvPr id="6" name="TextBox 5"/>
          <p:cNvSpPr txBox="1"/>
          <p:nvPr/>
        </p:nvSpPr>
        <p:spPr>
          <a:xfrm>
            <a:off x="533400" y="1404372"/>
            <a:ext cx="4419600" cy="1338828"/>
          </a:xfrm>
          <a:prstGeom prst="rect">
            <a:avLst/>
          </a:prstGeom>
          <a:noFill/>
        </p:spPr>
        <p:txBody>
          <a:bodyPr wrap="square" rtlCol="0" anchor="t">
            <a:spAutoFit/>
          </a:bodyPr>
          <a:lstStyle/>
          <a:p>
            <a:pPr algn="just">
              <a:buNone/>
            </a:pPr>
            <a:r>
              <a:rPr lang="en-US" sz="1800" b="1" dirty="0">
                <a:solidFill>
                  <a:schemeClr val="accent5">
                    <a:lumMod val="25000"/>
                  </a:schemeClr>
                </a:solidFill>
              </a:rPr>
              <a:t>We have fully covered raw material yard equipped with overhead cranes and rail movement system making the loading-unloading of jobs faster &amp; easier.</a:t>
            </a:r>
          </a:p>
        </p:txBody>
      </p:sp>
      <p:pic>
        <p:nvPicPr>
          <p:cNvPr id="9" name="Picture 2" descr="C:\Users\Dinesh Bajaj\Pictures\New RM Yard.jpg"/>
          <p:cNvPicPr>
            <a:picLocks noGrp="1" noChangeAspect="1" noChangeArrowheads="1"/>
          </p:cNvPicPr>
          <p:nvPr>
            <p:ph idx="1"/>
          </p:nvPr>
        </p:nvPicPr>
        <p:blipFill>
          <a:blip r:embed="rId3" cstate="print"/>
          <a:srcRect/>
          <a:stretch>
            <a:fillRect/>
          </a:stretch>
        </p:blipFill>
        <p:spPr bwMode="auto">
          <a:xfrm>
            <a:off x="5105400" y="914400"/>
            <a:ext cx="4343400" cy="2942073"/>
          </a:xfrm>
          <a:prstGeom prst="rect">
            <a:avLst/>
          </a:prstGeom>
          <a:noFill/>
        </p:spPr>
      </p:pic>
      <p:sp>
        <p:nvSpPr>
          <p:cNvPr id="10" name="TextBox 9"/>
          <p:cNvSpPr txBox="1"/>
          <p:nvPr/>
        </p:nvSpPr>
        <p:spPr>
          <a:xfrm>
            <a:off x="5105400" y="4114800"/>
            <a:ext cx="4343400" cy="1338828"/>
          </a:xfrm>
          <a:prstGeom prst="rect">
            <a:avLst/>
          </a:prstGeom>
          <a:noFill/>
        </p:spPr>
        <p:txBody>
          <a:bodyPr wrap="square" rtlCol="0" anchor="t">
            <a:spAutoFit/>
          </a:bodyPr>
          <a:lstStyle/>
          <a:p>
            <a:pPr algn="just">
              <a:buNone/>
            </a:pPr>
            <a:r>
              <a:rPr lang="en-US" sz="1800" b="1" dirty="0">
                <a:solidFill>
                  <a:schemeClr val="accent5">
                    <a:lumMod val="25000"/>
                  </a:schemeClr>
                </a:solidFill>
              </a:rPr>
              <a:t>Each &amp; every raw material is properly color coded and identification mark is placed immediately after receipt &amp; acceptance of material at our plant.</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1066800" y="381000"/>
            <a:ext cx="7620000" cy="609600"/>
          </a:xfrm>
          <a:gradFill>
            <a:gsLst>
              <a:gs pos="0">
                <a:srgbClr val="FFF200"/>
              </a:gs>
              <a:gs pos="45000">
                <a:srgbClr val="FF7A00"/>
              </a:gs>
              <a:gs pos="70000">
                <a:srgbClr val="FF0300"/>
              </a:gs>
              <a:gs pos="100000">
                <a:srgbClr val="4D0808"/>
              </a:gs>
            </a:gsLst>
            <a:lin ang="5400000" scaled="0"/>
          </a:gradFill>
        </p:spPr>
        <p:txBody>
          <a:bodyPr anchor="ctr" anchorCtr="0"/>
          <a:lstStyle/>
          <a:p>
            <a:pPr algn="ctr"/>
            <a:r>
              <a:rPr lang="en-US" sz="2400" b="1" dirty="0">
                <a:solidFill>
                  <a:schemeClr val="accent1">
                    <a:lumMod val="50000"/>
                  </a:schemeClr>
                </a:solidFill>
              </a:rPr>
              <a:t>Major Sources of Raw Material - </a:t>
            </a:r>
            <a:r>
              <a:rPr lang="en-US" sz="2400" b="1" dirty="0">
                <a:solidFill>
                  <a:srgbClr val="00FFCC"/>
                </a:solidFill>
              </a:rPr>
              <a:t>Indigenous</a:t>
            </a:r>
          </a:p>
        </p:txBody>
      </p:sp>
      <p:graphicFrame>
        <p:nvGraphicFramePr>
          <p:cNvPr id="9" name="Diagram 8"/>
          <p:cNvGraphicFramePr/>
          <p:nvPr>
            <p:extLst>
              <p:ext uri="{D42A27DB-BD31-4B8C-83A1-F6EECF244321}">
                <p14:modId xmlns:p14="http://schemas.microsoft.com/office/powerpoint/2010/main" val="1836452699"/>
              </p:ext>
            </p:extLst>
          </p:nvPr>
        </p:nvGraphicFramePr>
        <p:xfrm>
          <a:off x="1066800" y="1143000"/>
          <a:ext cx="73152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8534400" y="6019800"/>
            <a:ext cx="914400" cy="286232"/>
          </a:xfrm>
          <a:prstGeom prst="rect">
            <a:avLst/>
          </a:prstGeom>
          <a:noFill/>
        </p:spPr>
        <p:txBody>
          <a:bodyPr wrap="square" rtlCol="0">
            <a:spAutoFit/>
          </a:bodyPr>
          <a:lstStyle/>
          <a:p>
            <a:pPr>
              <a:buNone/>
            </a:pPr>
            <a:r>
              <a:rPr lang="en-US" sz="1400" b="1" dirty="0" err="1">
                <a:solidFill>
                  <a:schemeClr val="bg1"/>
                </a:solidFill>
              </a:rPr>
              <a:t>Contd</a:t>
            </a:r>
            <a:r>
              <a:rPr lang="en-US" sz="1400" b="1" dirty="0">
                <a:solidFill>
                  <a:schemeClr val="bg1"/>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ox(in)">
                                      <p:cBhvr>
                                        <p:cTn id="7"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1219200" y="381000"/>
            <a:ext cx="7772400" cy="609600"/>
          </a:xfrm>
          <a:gradFill>
            <a:gsLst>
              <a:gs pos="0">
                <a:srgbClr val="FFF200"/>
              </a:gs>
              <a:gs pos="45000">
                <a:srgbClr val="FF7A00"/>
              </a:gs>
              <a:gs pos="70000">
                <a:srgbClr val="FF0300"/>
              </a:gs>
              <a:gs pos="100000">
                <a:srgbClr val="4D0808"/>
              </a:gs>
            </a:gsLst>
            <a:lin ang="5400000" scaled="0"/>
          </a:gradFill>
        </p:spPr>
        <p:txBody>
          <a:bodyPr anchor="ctr" anchorCtr="0"/>
          <a:lstStyle/>
          <a:p>
            <a:pPr algn="ctr"/>
            <a:r>
              <a:rPr lang="en-US" sz="2400" b="1" dirty="0">
                <a:solidFill>
                  <a:schemeClr val="accent1">
                    <a:lumMod val="50000"/>
                  </a:schemeClr>
                </a:solidFill>
              </a:rPr>
              <a:t>Major Sources of Raw Material - </a:t>
            </a:r>
            <a:r>
              <a:rPr lang="en-US" sz="2400" b="1" dirty="0">
                <a:solidFill>
                  <a:srgbClr val="00FFCC"/>
                </a:solidFill>
              </a:rPr>
              <a:t>Overseas</a:t>
            </a:r>
          </a:p>
        </p:txBody>
      </p:sp>
      <p:graphicFrame>
        <p:nvGraphicFramePr>
          <p:cNvPr id="9" name="Diagram 8"/>
          <p:cNvGraphicFramePr/>
          <p:nvPr/>
        </p:nvGraphicFramePr>
        <p:xfrm>
          <a:off x="685800" y="1143000"/>
          <a:ext cx="86106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ox(in)">
                                      <p:cBhvr>
                                        <p:cTn id="7" dur="500"/>
                                        <p:tgtEl>
                                          <p:spTgt spid="39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19"/>
          <p:cNvSpPr>
            <a:spLocks noGrp="1"/>
          </p:cNvSpPr>
          <p:nvPr>
            <p:ph type="subTitle" idx="1"/>
          </p:nvPr>
        </p:nvSpPr>
        <p:spPr/>
        <p:txBody>
          <a:bodyPr/>
          <a:lstStyle/>
          <a:p>
            <a:endParaRPr lang="en-US"/>
          </a:p>
        </p:txBody>
      </p:sp>
      <p:sp>
        <p:nvSpPr>
          <p:cNvPr id="7" name="Rectangle 3"/>
          <p:cNvSpPr txBox="1">
            <a:spLocks noChangeArrowheads="1"/>
          </p:cNvSpPr>
          <p:nvPr/>
        </p:nvSpPr>
        <p:spPr bwMode="auto">
          <a:xfrm>
            <a:off x="1066800" y="4800600"/>
            <a:ext cx="80772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a:buNone/>
            </a:pPr>
            <a:r>
              <a:rPr lang="en-US" sz="2000" b="1" dirty="0">
                <a:solidFill>
                  <a:schemeClr val="accent5">
                    <a:lumMod val="25000"/>
                  </a:schemeClr>
                </a:solidFill>
                <a:latin typeface="Arial" pitchFamily="34" charset="0"/>
                <a:cs typeface="Arial" pitchFamily="34" charset="0"/>
              </a:rPr>
              <a:t>Any other as per ASTM, ASME, EN, DIN, BS, IS, AISI/SAE grades as specified by customer.</a:t>
            </a:r>
          </a:p>
        </p:txBody>
      </p:sp>
      <p:graphicFrame>
        <p:nvGraphicFramePr>
          <p:cNvPr id="8" name="Table 7"/>
          <p:cNvGraphicFramePr>
            <a:graphicFrameLocks noGrp="1"/>
          </p:cNvGraphicFramePr>
          <p:nvPr/>
        </p:nvGraphicFramePr>
        <p:xfrm>
          <a:off x="990600" y="1981200"/>
          <a:ext cx="8153400" cy="2514600"/>
        </p:xfrm>
        <a:graphic>
          <a:graphicData uri="http://schemas.openxmlformats.org/drawingml/2006/table">
            <a:tbl>
              <a:tblPr firstRow="1" bandRow="1">
                <a:tableStyleId>{5C22544A-7EE6-4342-B048-85BDC9FD1C3A}</a:tableStyleId>
              </a:tblPr>
              <a:tblGrid>
                <a:gridCol w="4076700">
                  <a:extLst>
                    <a:ext uri="{9D8B030D-6E8A-4147-A177-3AD203B41FA5}">
                      <a16:colId xmlns:a16="http://schemas.microsoft.com/office/drawing/2014/main" val="20000"/>
                    </a:ext>
                  </a:extLst>
                </a:gridCol>
                <a:gridCol w="4076700">
                  <a:extLst>
                    <a:ext uri="{9D8B030D-6E8A-4147-A177-3AD203B41FA5}">
                      <a16:colId xmlns:a16="http://schemas.microsoft.com/office/drawing/2014/main" val="20001"/>
                    </a:ext>
                  </a:extLst>
                </a:gridCol>
              </a:tblGrid>
              <a:tr h="502920">
                <a:tc>
                  <a:txBody>
                    <a:bodyPr/>
                    <a:lstStyle/>
                    <a:p>
                      <a:r>
                        <a:rPr lang="en-US" sz="2200" b="1" dirty="0">
                          <a:solidFill>
                            <a:srgbClr val="C00000"/>
                          </a:solidFill>
                          <a:latin typeface="Arial" pitchFamily="34" charset="0"/>
                          <a:cs typeface="Arial" pitchFamily="34" charset="0"/>
                        </a:rPr>
                        <a:t>SA 105, SA 181, SA 508</a:t>
                      </a:r>
                    </a:p>
                  </a:txBody>
                  <a:tcPr marL="99060" marR="9906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Arial" pitchFamily="34" charset="0"/>
                          <a:cs typeface="Arial" pitchFamily="34" charset="0"/>
                        </a:rPr>
                        <a:t>S355J2G3,</a:t>
                      </a:r>
                      <a:r>
                        <a:rPr lang="en-US" sz="2200" b="1" baseline="0" dirty="0">
                          <a:solidFill>
                            <a:srgbClr val="C00000"/>
                          </a:solidFill>
                          <a:latin typeface="Arial" pitchFamily="34" charset="0"/>
                          <a:cs typeface="Arial" pitchFamily="34" charset="0"/>
                        </a:rPr>
                        <a:t> S235JR</a:t>
                      </a:r>
                      <a:endParaRPr lang="en-US" sz="2200" b="1" dirty="0">
                        <a:solidFill>
                          <a:srgbClr val="C00000"/>
                        </a:solidFill>
                        <a:latin typeface="Arial" pitchFamily="34" charset="0"/>
                        <a:cs typeface="Arial" pitchFamily="34" charset="0"/>
                      </a:endParaRPr>
                    </a:p>
                  </a:txBody>
                  <a:tcPr marL="99060" marR="99060" marT="0" marB="0" anchor="ctr"/>
                </a:tc>
                <a:extLst>
                  <a:ext uri="{0D108BD9-81ED-4DB2-BD59-A6C34878D82A}">
                    <a16:rowId xmlns:a16="http://schemas.microsoft.com/office/drawing/2014/main" val="10000"/>
                  </a:ext>
                </a:extLst>
              </a:tr>
              <a:tr h="502920">
                <a:tc>
                  <a:txBody>
                    <a:bodyPr/>
                    <a:lstStyle/>
                    <a:p>
                      <a:r>
                        <a:rPr lang="en-US" sz="2200" b="1" dirty="0">
                          <a:solidFill>
                            <a:srgbClr val="C00000"/>
                          </a:solidFill>
                          <a:latin typeface="Arial" pitchFamily="34" charset="0"/>
                          <a:cs typeface="Arial" pitchFamily="34" charset="0"/>
                        </a:rPr>
                        <a:t>SA 266 Gr.2, Gr.3, Gr.4</a:t>
                      </a:r>
                    </a:p>
                  </a:txBody>
                  <a:tcPr marL="99060" marR="9906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Arial" pitchFamily="34" charset="0"/>
                          <a:cs typeface="Arial" pitchFamily="34" charset="0"/>
                        </a:rPr>
                        <a:t>EN 8, EN 9</a:t>
                      </a:r>
                    </a:p>
                  </a:txBody>
                  <a:tcPr marL="99060" marR="99060" marT="0" marB="0" anchor="ctr"/>
                </a:tc>
                <a:extLst>
                  <a:ext uri="{0D108BD9-81ED-4DB2-BD59-A6C34878D82A}">
                    <a16:rowId xmlns:a16="http://schemas.microsoft.com/office/drawing/2014/main" val="10001"/>
                  </a:ext>
                </a:extLst>
              </a:tr>
              <a:tr h="502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Arial" pitchFamily="34" charset="0"/>
                          <a:cs typeface="Arial" pitchFamily="34" charset="0"/>
                        </a:rPr>
                        <a:t>SA 350 LF1, LF2, LF3</a:t>
                      </a:r>
                    </a:p>
                  </a:txBody>
                  <a:tcPr marL="99060" marR="9906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Arial" pitchFamily="34" charset="0"/>
                          <a:cs typeface="Arial" pitchFamily="34" charset="0"/>
                        </a:rPr>
                        <a:t>20C8, 30C8, 40C8, 45C8</a:t>
                      </a:r>
                    </a:p>
                  </a:txBody>
                  <a:tcPr marL="99060" marR="99060" marT="0" marB="0" anchor="ctr"/>
                </a:tc>
                <a:extLst>
                  <a:ext uri="{0D108BD9-81ED-4DB2-BD59-A6C34878D82A}">
                    <a16:rowId xmlns:a16="http://schemas.microsoft.com/office/drawing/2014/main" val="10002"/>
                  </a:ext>
                </a:extLst>
              </a:tr>
              <a:tr h="502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Arial" pitchFamily="34" charset="0"/>
                          <a:cs typeface="Arial" pitchFamily="34" charset="0"/>
                        </a:rPr>
                        <a:t>SA 765 </a:t>
                      </a:r>
                      <a:r>
                        <a:rPr lang="en-US" sz="2200" b="1" dirty="0" err="1">
                          <a:solidFill>
                            <a:srgbClr val="C00000"/>
                          </a:solidFill>
                          <a:latin typeface="Arial" pitchFamily="34" charset="0"/>
                          <a:cs typeface="Arial" pitchFamily="34" charset="0"/>
                        </a:rPr>
                        <a:t>Gr.II</a:t>
                      </a:r>
                      <a:r>
                        <a:rPr lang="en-US" sz="2200" b="1" dirty="0">
                          <a:solidFill>
                            <a:srgbClr val="C00000"/>
                          </a:solidFill>
                          <a:latin typeface="Arial" pitchFamily="34" charset="0"/>
                          <a:cs typeface="Arial" pitchFamily="34" charset="0"/>
                        </a:rPr>
                        <a:t>, </a:t>
                      </a:r>
                      <a:r>
                        <a:rPr lang="en-US" sz="2200" b="1" dirty="0" err="1">
                          <a:solidFill>
                            <a:srgbClr val="C00000"/>
                          </a:solidFill>
                          <a:latin typeface="Arial" pitchFamily="34" charset="0"/>
                          <a:cs typeface="Arial" pitchFamily="34" charset="0"/>
                        </a:rPr>
                        <a:t>Gr.IV</a:t>
                      </a:r>
                      <a:endParaRPr lang="en-US" sz="2200" b="1" dirty="0">
                        <a:solidFill>
                          <a:srgbClr val="C00000"/>
                        </a:solidFill>
                        <a:latin typeface="Arial" pitchFamily="34" charset="0"/>
                        <a:cs typeface="Arial" pitchFamily="34" charset="0"/>
                      </a:endParaRPr>
                    </a:p>
                  </a:txBody>
                  <a:tcPr marL="99060" marR="9906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b="1" dirty="0">
                        <a:solidFill>
                          <a:srgbClr val="C00000"/>
                        </a:solidFill>
                        <a:latin typeface="Arial" pitchFamily="34" charset="0"/>
                        <a:cs typeface="Arial" pitchFamily="34" charset="0"/>
                      </a:endParaRPr>
                    </a:p>
                  </a:txBody>
                  <a:tcPr marL="99060" marR="99060" marT="0" marB="0" anchor="ctr"/>
                </a:tc>
                <a:extLst>
                  <a:ext uri="{0D108BD9-81ED-4DB2-BD59-A6C34878D82A}">
                    <a16:rowId xmlns:a16="http://schemas.microsoft.com/office/drawing/2014/main" val="10003"/>
                  </a:ext>
                </a:extLst>
              </a:tr>
              <a:tr h="5029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1" dirty="0">
                          <a:solidFill>
                            <a:srgbClr val="C00000"/>
                          </a:solidFill>
                          <a:latin typeface="Arial" pitchFamily="34" charset="0"/>
                          <a:cs typeface="Arial" pitchFamily="34" charset="0"/>
                        </a:rPr>
                        <a:t>A694 F52, F60, F65, F70</a:t>
                      </a:r>
                    </a:p>
                  </a:txBody>
                  <a:tcPr marL="99060" marR="9906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2200" b="1" dirty="0">
                        <a:solidFill>
                          <a:srgbClr val="C00000"/>
                        </a:solidFill>
                        <a:latin typeface="Arial" pitchFamily="34" charset="0"/>
                        <a:cs typeface="Arial" pitchFamily="34" charset="0"/>
                      </a:endParaRPr>
                    </a:p>
                  </a:txBody>
                  <a:tcPr marL="99060" marR="99060" marT="0" marB="0" anchor="ctr"/>
                </a:tc>
                <a:extLst>
                  <a:ext uri="{0D108BD9-81ED-4DB2-BD59-A6C34878D82A}">
                    <a16:rowId xmlns:a16="http://schemas.microsoft.com/office/drawing/2014/main" val="10004"/>
                  </a:ext>
                </a:extLst>
              </a:tr>
            </a:tbl>
          </a:graphicData>
        </a:graphic>
      </p:graphicFrame>
      <p:sp>
        <p:nvSpPr>
          <p:cNvPr id="9" name="Rectangle 8"/>
          <p:cNvSpPr/>
          <p:nvPr/>
        </p:nvSpPr>
        <p:spPr>
          <a:xfrm>
            <a:off x="1568450" y="1143001"/>
            <a:ext cx="7264400" cy="535531"/>
          </a:xfrm>
          <a:prstGeom prst="rect">
            <a:avLst/>
          </a:prstGeom>
        </p:spPr>
        <p:txBody>
          <a:bodyPr wrap="square">
            <a:spAutoFit/>
          </a:bodyPr>
          <a:lstStyle/>
          <a:p>
            <a:pPr algn="ctr">
              <a:buNone/>
            </a:pPr>
            <a:r>
              <a:rPr lang="en-US" sz="3200" b="1" dirty="0">
                <a:solidFill>
                  <a:srgbClr val="002060"/>
                </a:solidFill>
                <a:latin typeface="Arial" pitchFamily="34" charset="0"/>
                <a:cs typeface="Arial" pitchFamily="34" charset="0"/>
              </a:rPr>
              <a:t>Regular Carbon Steel Grades</a:t>
            </a:r>
          </a:p>
        </p:txBody>
      </p:sp>
      <p:sp>
        <p:nvSpPr>
          <p:cNvPr id="21" name="Title 20"/>
          <p:cNvSpPr>
            <a:spLocks noGrp="1"/>
          </p:cNvSpPr>
          <p:nvPr>
            <p:ph type="ctrTitle"/>
          </p:nvPr>
        </p:nvSpPr>
        <p:spPr>
          <a:xfrm>
            <a:off x="381000" y="304800"/>
            <a:ext cx="9144000" cy="609600"/>
          </a:xfrm>
          <a:gradFill>
            <a:gsLst>
              <a:gs pos="0">
                <a:srgbClr val="FFF200"/>
              </a:gs>
              <a:gs pos="45000">
                <a:srgbClr val="FF7A00"/>
              </a:gs>
              <a:gs pos="70000">
                <a:srgbClr val="FF0300"/>
              </a:gs>
              <a:gs pos="100000">
                <a:srgbClr val="4D0808"/>
              </a:gs>
            </a:gsLst>
            <a:lin ang="5400000" scaled="0"/>
          </a:gradFill>
        </p:spPr>
        <p:txBody>
          <a:bodyPr anchor="ctr" anchorCtr="1"/>
          <a:lstStyle/>
          <a:p>
            <a:r>
              <a:rPr lang="en-US" sz="2800" b="1" dirty="0">
                <a:solidFill>
                  <a:schemeClr val="accent5">
                    <a:lumMod val="25000"/>
                  </a:schemeClr>
                </a:solidFill>
                <a:latin typeface="Arial" pitchFamily="34" charset="0"/>
                <a:cs typeface="Arial" pitchFamily="34" charset="0"/>
              </a:rPr>
              <a:t>Material of Construction (MOC)</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990600" y="5181600"/>
            <a:ext cx="80010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a:buNone/>
            </a:pPr>
            <a:r>
              <a:rPr lang="en-US" sz="2000" b="1" dirty="0">
                <a:solidFill>
                  <a:schemeClr val="accent5">
                    <a:lumMod val="25000"/>
                  </a:schemeClr>
                </a:solidFill>
                <a:latin typeface="Arial" pitchFamily="34" charset="0"/>
                <a:cs typeface="Arial" pitchFamily="34" charset="0"/>
              </a:rPr>
              <a:t>Any other as per ASTM, ASME, EN, DIN, BS, IS, AISI/SAE grades as specified by customer.</a:t>
            </a:r>
          </a:p>
        </p:txBody>
      </p:sp>
      <p:sp>
        <p:nvSpPr>
          <p:cNvPr id="11" name="Rectangle 10"/>
          <p:cNvSpPr/>
          <p:nvPr/>
        </p:nvSpPr>
        <p:spPr>
          <a:xfrm>
            <a:off x="381000" y="381001"/>
            <a:ext cx="9144000" cy="609599"/>
          </a:xfrm>
          <a:prstGeom prst="rect">
            <a:avLst/>
          </a:prstGeom>
          <a:gradFill>
            <a:gsLst>
              <a:gs pos="0">
                <a:srgbClr val="FFF200"/>
              </a:gs>
              <a:gs pos="45000">
                <a:srgbClr val="FF7A00"/>
              </a:gs>
              <a:gs pos="70000">
                <a:srgbClr val="FF0300"/>
              </a:gs>
              <a:gs pos="100000">
                <a:srgbClr val="4D0808"/>
              </a:gs>
            </a:gsLst>
            <a:lin ang="5400000" scaled="0"/>
          </a:gradFill>
        </p:spPr>
        <p:txBody>
          <a:bodyPr wrap="square" anchor="ctr" anchorCtr="0">
            <a:noAutofit/>
          </a:bodyPr>
          <a:lstStyle/>
          <a:p>
            <a:pPr algn="ctr">
              <a:buNone/>
            </a:pPr>
            <a:r>
              <a:rPr lang="en-US" sz="2800" b="1" dirty="0">
                <a:solidFill>
                  <a:schemeClr val="accent1">
                    <a:lumMod val="50000"/>
                  </a:schemeClr>
                </a:solidFill>
                <a:latin typeface="Arial" pitchFamily="34" charset="0"/>
                <a:cs typeface="Arial" pitchFamily="34" charset="0"/>
              </a:rPr>
              <a:t>Material Of Construction (MOC)</a:t>
            </a:r>
            <a:endParaRPr lang="en-US" sz="2800" dirty="0">
              <a:solidFill>
                <a:schemeClr val="accent1">
                  <a:lumMod val="50000"/>
                </a:schemeClr>
              </a:solidFill>
              <a:latin typeface="Arial" pitchFamily="34" charset="0"/>
              <a:cs typeface="Arial" pitchFamily="34" charset="0"/>
            </a:endParaRPr>
          </a:p>
        </p:txBody>
      </p:sp>
      <p:graphicFrame>
        <p:nvGraphicFramePr>
          <p:cNvPr id="8" name="Table 7"/>
          <p:cNvGraphicFramePr>
            <a:graphicFrameLocks noGrp="1"/>
          </p:cNvGraphicFramePr>
          <p:nvPr/>
        </p:nvGraphicFramePr>
        <p:xfrm>
          <a:off x="990600" y="1981200"/>
          <a:ext cx="8001000" cy="2857921"/>
        </p:xfrm>
        <a:graphic>
          <a:graphicData uri="http://schemas.openxmlformats.org/drawingml/2006/table">
            <a:tbl>
              <a:tblPr firstRow="1" bandRow="1">
                <a:tableStyleId>{5C22544A-7EE6-4342-B048-85BDC9FD1C3A}</a:tableStyleId>
              </a:tblPr>
              <a:tblGrid>
                <a:gridCol w="8001000">
                  <a:extLst>
                    <a:ext uri="{9D8B030D-6E8A-4147-A177-3AD203B41FA5}">
                      <a16:colId xmlns:a16="http://schemas.microsoft.com/office/drawing/2014/main" val="20000"/>
                    </a:ext>
                  </a:extLst>
                </a:gridCol>
              </a:tblGrid>
              <a:tr h="813687">
                <a:tc>
                  <a:txBody>
                    <a:bodyPr/>
                    <a:lstStyle/>
                    <a:p>
                      <a:r>
                        <a:rPr lang="en-US" sz="2200" b="1" dirty="0">
                          <a:solidFill>
                            <a:srgbClr val="C00000"/>
                          </a:solidFill>
                          <a:latin typeface="Arial" pitchFamily="34" charset="0"/>
                          <a:cs typeface="Arial" pitchFamily="34" charset="0"/>
                        </a:rPr>
                        <a:t>SA182/SA965 F304/304L/304H, F316/316L/316H/316Ti</a:t>
                      </a:r>
                    </a:p>
                  </a:txBody>
                  <a:tcPr marL="99060" marR="99060" anchor="ctr"/>
                </a:tc>
                <a:extLst>
                  <a:ext uri="{0D108BD9-81ED-4DB2-BD59-A6C34878D82A}">
                    <a16:rowId xmlns:a16="http://schemas.microsoft.com/office/drawing/2014/main" val="10000"/>
                  </a:ext>
                </a:extLst>
              </a:tr>
              <a:tr h="564917">
                <a:tc>
                  <a:txBody>
                    <a:bodyPr/>
                    <a:lstStyle/>
                    <a:p>
                      <a:r>
                        <a:rPr lang="en-US" sz="2200" b="1" dirty="0">
                          <a:solidFill>
                            <a:srgbClr val="C00000"/>
                          </a:solidFill>
                          <a:latin typeface="Arial" pitchFamily="34" charset="0"/>
                          <a:cs typeface="Arial" pitchFamily="34" charset="0"/>
                        </a:rPr>
                        <a:t>SA182/SA965 F317/317L, F321/F321H, F347/347H</a:t>
                      </a:r>
                    </a:p>
                  </a:txBody>
                  <a:tcPr marL="99060" marR="99060" anchor="ctr"/>
                </a:tc>
                <a:extLst>
                  <a:ext uri="{0D108BD9-81ED-4DB2-BD59-A6C34878D82A}">
                    <a16:rowId xmlns:a16="http://schemas.microsoft.com/office/drawing/2014/main" val="10001"/>
                  </a:ext>
                </a:extLst>
              </a:tr>
              <a:tr h="564917">
                <a:tc>
                  <a:txBody>
                    <a:bodyPr/>
                    <a:lstStyle/>
                    <a:p>
                      <a:r>
                        <a:rPr lang="en-US" sz="2200" b="1" dirty="0">
                          <a:solidFill>
                            <a:srgbClr val="C00000"/>
                          </a:solidFill>
                          <a:latin typeface="Arial" pitchFamily="34" charset="0"/>
                          <a:cs typeface="Arial" pitchFamily="34" charset="0"/>
                        </a:rPr>
                        <a:t>SA182 F51, F52, F53, F60 </a:t>
                      </a:r>
                      <a:r>
                        <a:rPr lang="en-US" sz="2200" b="1" dirty="0">
                          <a:solidFill>
                            <a:srgbClr val="6600FF"/>
                          </a:solidFill>
                          <a:latin typeface="Arial" pitchFamily="34" charset="0"/>
                          <a:cs typeface="Arial" pitchFamily="34" charset="0"/>
                        </a:rPr>
                        <a:t>(Duplex</a:t>
                      </a:r>
                      <a:r>
                        <a:rPr lang="en-US" sz="2200" b="1" baseline="0" dirty="0">
                          <a:solidFill>
                            <a:srgbClr val="6600FF"/>
                          </a:solidFill>
                          <a:latin typeface="Arial" pitchFamily="34" charset="0"/>
                          <a:cs typeface="Arial" pitchFamily="34" charset="0"/>
                        </a:rPr>
                        <a:t> Grades)</a:t>
                      </a:r>
                      <a:endParaRPr lang="en-US" sz="2200" b="1" dirty="0">
                        <a:solidFill>
                          <a:srgbClr val="6600FF"/>
                        </a:solidFill>
                        <a:latin typeface="Arial" pitchFamily="34" charset="0"/>
                        <a:cs typeface="Arial" pitchFamily="34" charset="0"/>
                      </a:endParaRPr>
                    </a:p>
                  </a:txBody>
                  <a:tcPr marL="99060" marR="99060" anchor="ctr"/>
                </a:tc>
                <a:extLst>
                  <a:ext uri="{0D108BD9-81ED-4DB2-BD59-A6C34878D82A}">
                    <a16:rowId xmlns:a16="http://schemas.microsoft.com/office/drawing/2014/main" val="10002"/>
                  </a:ext>
                </a:extLst>
              </a:tr>
              <a:tr h="437940">
                <a:tc>
                  <a:txBody>
                    <a:bodyPr/>
                    <a:lstStyle/>
                    <a:p>
                      <a:r>
                        <a:rPr lang="en-US" sz="2400" b="1" baseline="0" dirty="0">
                          <a:solidFill>
                            <a:srgbClr val="C00000"/>
                          </a:solidFill>
                          <a:latin typeface="Arial" pitchFamily="34" charset="0"/>
                          <a:cs typeface="Arial" pitchFamily="34" charset="0"/>
                        </a:rPr>
                        <a:t>SA182 F6a</a:t>
                      </a:r>
                      <a:endParaRPr lang="en-US" sz="2400" b="1" dirty="0">
                        <a:solidFill>
                          <a:srgbClr val="C00000"/>
                        </a:solidFill>
                        <a:latin typeface="Arial" pitchFamily="34" charset="0"/>
                        <a:cs typeface="Arial" pitchFamily="34" charset="0"/>
                      </a:endParaRPr>
                    </a:p>
                  </a:txBody>
                  <a:tcPr marL="99060" marR="99060" anchor="ctr"/>
                </a:tc>
                <a:extLst>
                  <a:ext uri="{0D108BD9-81ED-4DB2-BD59-A6C34878D82A}">
                    <a16:rowId xmlns:a16="http://schemas.microsoft.com/office/drawing/2014/main" val="10003"/>
                  </a:ext>
                </a:extLst>
              </a:tr>
              <a:tr h="4379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Arial" pitchFamily="34" charset="0"/>
                          <a:cs typeface="Arial" pitchFamily="34" charset="0"/>
                        </a:rPr>
                        <a:t>SS410, SS420 </a:t>
                      </a:r>
                    </a:p>
                  </a:txBody>
                  <a:tcPr marL="99060" marR="99060" anchor="ctr"/>
                </a:tc>
                <a:extLst>
                  <a:ext uri="{0D108BD9-81ED-4DB2-BD59-A6C34878D82A}">
                    <a16:rowId xmlns:a16="http://schemas.microsoft.com/office/drawing/2014/main" val="10004"/>
                  </a:ext>
                </a:extLst>
              </a:tr>
            </a:tbl>
          </a:graphicData>
        </a:graphic>
      </p:graphicFrame>
      <p:sp>
        <p:nvSpPr>
          <p:cNvPr id="9" name="Rectangle 8"/>
          <p:cNvSpPr/>
          <p:nvPr/>
        </p:nvSpPr>
        <p:spPr>
          <a:xfrm>
            <a:off x="1238250" y="1143000"/>
            <a:ext cx="7594600" cy="535531"/>
          </a:xfrm>
          <a:prstGeom prst="rect">
            <a:avLst/>
          </a:prstGeom>
        </p:spPr>
        <p:txBody>
          <a:bodyPr wrap="square">
            <a:spAutoFit/>
          </a:bodyPr>
          <a:lstStyle/>
          <a:p>
            <a:pPr algn="ctr">
              <a:buNone/>
            </a:pPr>
            <a:r>
              <a:rPr lang="en-US" sz="3200" b="1" dirty="0">
                <a:solidFill>
                  <a:srgbClr val="002060"/>
                </a:solidFill>
                <a:latin typeface="Arial" pitchFamily="34" charset="0"/>
                <a:cs typeface="Arial" pitchFamily="34" charset="0"/>
              </a:rPr>
              <a:t>  </a:t>
            </a:r>
            <a:r>
              <a:rPr lang="en-US" sz="2800" b="1" dirty="0">
                <a:solidFill>
                  <a:srgbClr val="002060"/>
                </a:solidFill>
                <a:latin typeface="Arial" pitchFamily="34" charset="0"/>
                <a:cs typeface="Arial" pitchFamily="34" charset="0"/>
              </a:rPr>
              <a:t>Regular SS &amp; Duplex Steel Grades</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990600" y="4876800"/>
            <a:ext cx="8153400" cy="68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a:buNone/>
            </a:pPr>
            <a:r>
              <a:rPr lang="en-US" sz="2000" b="1" dirty="0">
                <a:solidFill>
                  <a:schemeClr val="accent5">
                    <a:lumMod val="25000"/>
                  </a:schemeClr>
                </a:solidFill>
                <a:latin typeface="Arial" pitchFamily="34" charset="0"/>
                <a:cs typeface="Arial" pitchFamily="34" charset="0"/>
              </a:rPr>
              <a:t>Any other as per ASTM, ASME, EN, DIN, BS, IS, AISI/SAE grades as specified by customer.</a:t>
            </a:r>
          </a:p>
        </p:txBody>
      </p:sp>
      <p:sp>
        <p:nvSpPr>
          <p:cNvPr id="11" name="Rectangle 10"/>
          <p:cNvSpPr/>
          <p:nvPr/>
        </p:nvSpPr>
        <p:spPr>
          <a:xfrm>
            <a:off x="381000" y="304800"/>
            <a:ext cx="9144000" cy="609599"/>
          </a:xfrm>
          <a:prstGeom prst="rect">
            <a:avLst/>
          </a:prstGeom>
          <a:gradFill>
            <a:gsLst>
              <a:gs pos="0">
                <a:srgbClr val="FFF200"/>
              </a:gs>
              <a:gs pos="45000">
                <a:srgbClr val="FF7A00"/>
              </a:gs>
              <a:gs pos="70000">
                <a:srgbClr val="FF0300"/>
              </a:gs>
              <a:gs pos="100000">
                <a:srgbClr val="4D0808"/>
              </a:gs>
            </a:gsLst>
            <a:lin ang="5400000" scaled="0"/>
          </a:gradFill>
        </p:spPr>
        <p:txBody>
          <a:bodyPr wrap="square" anchor="ctr" anchorCtr="0">
            <a:noAutofit/>
          </a:bodyPr>
          <a:lstStyle/>
          <a:p>
            <a:pPr algn="ctr">
              <a:buNone/>
            </a:pPr>
            <a:r>
              <a:rPr lang="en-US" sz="2800" b="1" dirty="0">
                <a:solidFill>
                  <a:schemeClr val="accent1">
                    <a:lumMod val="50000"/>
                  </a:schemeClr>
                </a:solidFill>
                <a:latin typeface="Arial" pitchFamily="34" charset="0"/>
                <a:cs typeface="Arial" pitchFamily="34" charset="0"/>
              </a:rPr>
              <a:t>Material Of Construction (MOC)</a:t>
            </a:r>
            <a:endParaRPr lang="en-US" sz="2800" dirty="0">
              <a:solidFill>
                <a:schemeClr val="accent1">
                  <a:lumMod val="50000"/>
                </a:schemeClr>
              </a:solidFill>
              <a:latin typeface="Arial" pitchFamily="34" charset="0"/>
              <a:cs typeface="Arial" pitchFamily="34" charset="0"/>
            </a:endParaRPr>
          </a:p>
        </p:txBody>
      </p:sp>
      <p:graphicFrame>
        <p:nvGraphicFramePr>
          <p:cNvPr id="8" name="Table 7"/>
          <p:cNvGraphicFramePr>
            <a:graphicFrameLocks noGrp="1"/>
          </p:cNvGraphicFramePr>
          <p:nvPr/>
        </p:nvGraphicFramePr>
        <p:xfrm>
          <a:off x="990600" y="1905000"/>
          <a:ext cx="8153400" cy="2666999"/>
        </p:xfrm>
        <a:graphic>
          <a:graphicData uri="http://schemas.openxmlformats.org/drawingml/2006/table">
            <a:tbl>
              <a:tblPr firstRow="1" bandRow="1">
                <a:tableStyleId>{5C22544A-7EE6-4342-B048-85BDC9FD1C3A}</a:tableStyleId>
              </a:tblPr>
              <a:tblGrid>
                <a:gridCol w="8153400">
                  <a:extLst>
                    <a:ext uri="{9D8B030D-6E8A-4147-A177-3AD203B41FA5}">
                      <a16:colId xmlns:a16="http://schemas.microsoft.com/office/drawing/2014/main" val="20000"/>
                    </a:ext>
                  </a:extLst>
                </a:gridCol>
              </a:tblGrid>
              <a:tr h="841319">
                <a:tc>
                  <a:txBody>
                    <a:bodyPr/>
                    <a:lstStyle/>
                    <a:p>
                      <a:r>
                        <a:rPr lang="en-US" sz="2400" b="1" dirty="0">
                          <a:solidFill>
                            <a:srgbClr val="C00000"/>
                          </a:solidFill>
                          <a:latin typeface="Arial" pitchFamily="34" charset="0"/>
                          <a:cs typeface="Arial" pitchFamily="34" charset="0"/>
                        </a:rPr>
                        <a:t>SA182/SA336</a:t>
                      </a:r>
                      <a:r>
                        <a:rPr lang="en-US" sz="2400" b="1" baseline="0" dirty="0">
                          <a:solidFill>
                            <a:srgbClr val="C00000"/>
                          </a:solidFill>
                          <a:latin typeface="Arial" pitchFamily="34" charset="0"/>
                          <a:cs typeface="Arial" pitchFamily="34" charset="0"/>
                        </a:rPr>
                        <a:t> F1, F5, F9, F11, F12, F22, F91</a:t>
                      </a:r>
                      <a:endParaRPr lang="en-US" sz="2400" b="1" dirty="0">
                        <a:solidFill>
                          <a:srgbClr val="C00000"/>
                        </a:solidFill>
                        <a:latin typeface="Arial" pitchFamily="34" charset="0"/>
                        <a:cs typeface="Arial" pitchFamily="34" charset="0"/>
                      </a:endParaRPr>
                    </a:p>
                  </a:txBody>
                  <a:tcPr marL="99060" marR="99060" anchor="ctr"/>
                </a:tc>
                <a:extLst>
                  <a:ext uri="{0D108BD9-81ED-4DB2-BD59-A6C34878D82A}">
                    <a16:rowId xmlns:a16="http://schemas.microsoft.com/office/drawing/2014/main" val="10000"/>
                  </a:ext>
                </a:extLst>
              </a:tr>
              <a:tr h="8413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Arial" pitchFamily="34" charset="0"/>
                          <a:cs typeface="Arial" pitchFamily="34" charset="0"/>
                        </a:rPr>
                        <a:t>21CrMoV57, X22CrMoV12-1, 40NiCrMo65, 16MnCr5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Arial" pitchFamily="34" charset="0"/>
                          <a:cs typeface="Arial" pitchFamily="34" charset="0"/>
                        </a:rPr>
                        <a:t>30CrNiMo8,</a:t>
                      </a:r>
                      <a:r>
                        <a:rPr lang="en-US" sz="2400" b="1" baseline="0" dirty="0">
                          <a:solidFill>
                            <a:srgbClr val="C00000"/>
                          </a:solidFill>
                          <a:latin typeface="Arial" pitchFamily="34" charset="0"/>
                          <a:cs typeface="Arial" pitchFamily="34" charset="0"/>
                        </a:rPr>
                        <a:t> 31CrMoV9, 18CrNiMo6-7</a:t>
                      </a:r>
                      <a:endParaRPr lang="en-US" sz="2400" b="1" dirty="0">
                        <a:solidFill>
                          <a:srgbClr val="C00000"/>
                        </a:solidFill>
                        <a:latin typeface="Arial" pitchFamily="34" charset="0"/>
                        <a:cs typeface="Arial" pitchFamily="34" charset="0"/>
                      </a:endParaRPr>
                    </a:p>
                  </a:txBody>
                  <a:tcPr marL="99060" marR="99060" anchor="ctr"/>
                </a:tc>
                <a:extLst>
                  <a:ext uri="{0D108BD9-81ED-4DB2-BD59-A6C34878D82A}">
                    <a16:rowId xmlns:a16="http://schemas.microsoft.com/office/drawing/2014/main" val="10001"/>
                  </a:ext>
                </a:extLst>
              </a:tr>
              <a:tr h="9843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C00000"/>
                          </a:solidFill>
                          <a:latin typeface="Arial" pitchFamily="34" charset="0"/>
                          <a:cs typeface="Arial" pitchFamily="34" charset="0"/>
                        </a:rPr>
                        <a:t>EN19/42CrMo4, EN24 / 34CrNiMo6, EN25, EN31, EN353, 4140, 8620, SAE52100 </a:t>
                      </a:r>
                    </a:p>
                  </a:txBody>
                  <a:tcPr marL="99060" marR="99060" anchor="ctr"/>
                </a:tc>
                <a:extLst>
                  <a:ext uri="{0D108BD9-81ED-4DB2-BD59-A6C34878D82A}">
                    <a16:rowId xmlns:a16="http://schemas.microsoft.com/office/drawing/2014/main" val="10002"/>
                  </a:ext>
                </a:extLst>
              </a:tr>
            </a:tbl>
          </a:graphicData>
        </a:graphic>
      </p:graphicFrame>
      <p:sp>
        <p:nvSpPr>
          <p:cNvPr id="9" name="Rectangle 8"/>
          <p:cNvSpPr/>
          <p:nvPr/>
        </p:nvSpPr>
        <p:spPr>
          <a:xfrm>
            <a:off x="1320800" y="1143001"/>
            <a:ext cx="7429500" cy="535531"/>
          </a:xfrm>
          <a:prstGeom prst="rect">
            <a:avLst/>
          </a:prstGeom>
        </p:spPr>
        <p:txBody>
          <a:bodyPr wrap="square">
            <a:spAutoFit/>
          </a:bodyPr>
          <a:lstStyle/>
          <a:p>
            <a:pPr algn="ctr">
              <a:buNone/>
            </a:pPr>
            <a:r>
              <a:rPr lang="en-US" sz="3200" b="1" dirty="0">
                <a:solidFill>
                  <a:schemeClr val="accent5">
                    <a:lumMod val="25000"/>
                  </a:schemeClr>
                </a:solidFill>
                <a:latin typeface="Arial" pitchFamily="34" charset="0"/>
                <a:cs typeface="Arial" pitchFamily="34" charset="0"/>
              </a:rPr>
              <a:t> Regular Alloy Steel Grades</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381000" y="381000"/>
            <a:ext cx="9144000" cy="609600"/>
          </a:xfrm>
          <a:gradFill>
            <a:gsLst>
              <a:gs pos="0">
                <a:srgbClr val="FFF200"/>
              </a:gs>
              <a:gs pos="45000">
                <a:srgbClr val="FF7A00"/>
              </a:gs>
              <a:gs pos="70000">
                <a:srgbClr val="FF0300"/>
              </a:gs>
              <a:gs pos="100000">
                <a:srgbClr val="4D0808"/>
              </a:gs>
            </a:gsLst>
            <a:lin ang="5400000" scaled="0"/>
          </a:gradFill>
        </p:spPr>
        <p:txBody>
          <a:bodyPr anchor="ctr" anchorCtr="0"/>
          <a:lstStyle/>
          <a:p>
            <a:pPr algn="ctr"/>
            <a:r>
              <a:rPr lang="en-US" sz="2400" b="1" dirty="0">
                <a:solidFill>
                  <a:schemeClr val="accent1">
                    <a:lumMod val="50000"/>
                  </a:schemeClr>
                </a:solidFill>
              </a:rPr>
              <a:t>Introduction</a:t>
            </a:r>
          </a:p>
        </p:txBody>
      </p:sp>
      <p:sp>
        <p:nvSpPr>
          <p:cNvPr id="6" name="Rectangle 1027"/>
          <p:cNvSpPr txBox="1">
            <a:spLocks noChangeArrowheads="1"/>
          </p:cNvSpPr>
          <p:nvPr/>
        </p:nvSpPr>
        <p:spPr bwMode="auto">
          <a:xfrm>
            <a:off x="990600" y="1143000"/>
            <a:ext cx="8153400" cy="3886200"/>
          </a:xfrm>
          <a:prstGeom prst="rect">
            <a:avLst/>
          </a:prstGeom>
          <a:noFill/>
          <a:ln w="9525" cmpd="thickThin">
            <a:gradFill flip="none" rotWithShape="1">
              <a:gsLst>
                <a:gs pos="0">
                  <a:srgbClr val="000082"/>
                </a:gs>
                <a:gs pos="30000">
                  <a:srgbClr val="66008F"/>
                </a:gs>
                <a:gs pos="64999">
                  <a:srgbClr val="BA0066"/>
                </a:gs>
                <a:gs pos="89999">
                  <a:srgbClr val="FF0000"/>
                </a:gs>
                <a:gs pos="100000">
                  <a:srgbClr val="FF8200"/>
                </a:gs>
              </a:gsLst>
              <a:path path="circle">
                <a:fillToRect l="100000" t="100000"/>
              </a:path>
              <a:tileRect r="-100000" b="-100000"/>
            </a:gradFill>
            <a:miter lim="800000"/>
            <a:headEnd/>
            <a:tailEnd/>
          </a:ln>
          <a:effectLst/>
        </p:spPr>
        <p:txBody>
          <a:bodyPr vert="horz" wrap="square" lIns="91440" tIns="45720" rIns="91440" bIns="45720" numCol="1" anchor="t" anchorCtr="0" compatLnSpc="1">
            <a:prstTxWarp prst="textNoShape">
              <a:avLst/>
            </a:prstTxWarp>
          </a:bodyPr>
          <a:lstStyle/>
          <a:p>
            <a:pPr algn="just">
              <a:buNone/>
            </a:pPr>
            <a:r>
              <a:rPr lang="en-IN" sz="2000" dirty="0">
                <a:solidFill>
                  <a:schemeClr val="accent5">
                    <a:lumMod val="25000"/>
                  </a:schemeClr>
                </a:solidFill>
                <a:latin typeface="Arial" pitchFamily="34" charset="0"/>
                <a:ea typeface="Verdana" pitchFamily="34" charset="0"/>
                <a:cs typeface="Arial" pitchFamily="34" charset="0"/>
              </a:rPr>
              <a:t>Metal Forgings Private Limited is one of the largest forging industries in India engaged in manufacturing of </a:t>
            </a:r>
            <a:r>
              <a:rPr lang="en-IN" sz="2000" b="1" dirty="0">
                <a:solidFill>
                  <a:schemeClr val="accent5">
                    <a:lumMod val="25000"/>
                  </a:schemeClr>
                </a:solidFill>
                <a:latin typeface="Arial" pitchFamily="34" charset="0"/>
                <a:ea typeface="Verdana" pitchFamily="34" charset="0"/>
                <a:cs typeface="Arial" pitchFamily="34" charset="0"/>
              </a:rPr>
              <a:t>light to heavy steel forged components</a:t>
            </a:r>
            <a:r>
              <a:rPr lang="en-IN" sz="2000" dirty="0">
                <a:solidFill>
                  <a:schemeClr val="accent5">
                    <a:lumMod val="25000"/>
                  </a:schemeClr>
                </a:solidFill>
                <a:latin typeface="Arial" pitchFamily="34" charset="0"/>
                <a:ea typeface="Verdana" pitchFamily="34" charset="0"/>
                <a:cs typeface="Arial" pitchFamily="34" charset="0"/>
              </a:rPr>
              <a:t> in various grades of carbon, alloy, stainless steel and duplex steel grades. We have been supplying our products since </a:t>
            </a:r>
            <a:r>
              <a:rPr lang="en-IN" sz="2000" b="1" dirty="0">
                <a:solidFill>
                  <a:schemeClr val="accent5">
                    <a:lumMod val="25000"/>
                  </a:schemeClr>
                </a:solidFill>
                <a:latin typeface="Arial" pitchFamily="34" charset="0"/>
                <a:ea typeface="Verdana" pitchFamily="34" charset="0"/>
                <a:cs typeface="Arial" pitchFamily="34" charset="0"/>
              </a:rPr>
              <a:t>last 53 years</a:t>
            </a:r>
            <a:r>
              <a:rPr lang="en-IN" sz="2000" dirty="0">
                <a:solidFill>
                  <a:schemeClr val="accent5">
                    <a:lumMod val="25000"/>
                  </a:schemeClr>
                </a:solidFill>
                <a:latin typeface="Arial" pitchFamily="34" charset="0"/>
                <a:ea typeface="Verdana" pitchFamily="34" charset="0"/>
                <a:cs typeface="Arial" pitchFamily="34" charset="0"/>
              </a:rPr>
              <a:t> to different sectors of industries like Refineries, Petrochemicals, Oil, Gas, Aerospace, Nuclear, Wind, Hydro, Thermal, Power, Defence, Fertilizer, Construction, Automobile, Fabrication and many other  Heavy Industry  sectors.  </a:t>
            </a:r>
            <a:endParaRPr lang="en-US" sz="2000" dirty="0">
              <a:solidFill>
                <a:schemeClr val="accent5">
                  <a:lumMod val="25000"/>
                </a:schemeClr>
              </a:solidFill>
              <a:latin typeface="Arial" pitchFamily="34" charset="0"/>
              <a:ea typeface="Verdana" pitchFamily="34" charset="0"/>
              <a:cs typeface="Arial" pitchFamily="34" charset="0"/>
            </a:endParaRPr>
          </a:p>
          <a:p>
            <a:pPr algn="just">
              <a:buNone/>
            </a:pPr>
            <a:r>
              <a:rPr lang="en-IN" sz="2000" dirty="0">
                <a:solidFill>
                  <a:schemeClr val="accent5">
                    <a:lumMod val="25000"/>
                  </a:schemeClr>
                </a:solidFill>
                <a:latin typeface="Arial" pitchFamily="34" charset="0"/>
                <a:ea typeface="Verdana" pitchFamily="34" charset="0"/>
                <a:cs typeface="Arial" pitchFamily="34" charset="0"/>
              </a:rPr>
              <a:t> </a:t>
            </a:r>
            <a:endParaRPr lang="en-US" sz="2000" dirty="0">
              <a:solidFill>
                <a:schemeClr val="accent5">
                  <a:lumMod val="25000"/>
                </a:schemeClr>
              </a:solidFill>
              <a:latin typeface="Arial" pitchFamily="34" charset="0"/>
              <a:ea typeface="Verdana" pitchFamily="34" charset="0"/>
              <a:cs typeface="Arial" pitchFamily="34" charset="0"/>
            </a:endParaRPr>
          </a:p>
          <a:p>
            <a:pPr algn="just">
              <a:buNone/>
            </a:pPr>
            <a:r>
              <a:rPr lang="en-IN" sz="2000" dirty="0">
                <a:solidFill>
                  <a:schemeClr val="accent5">
                    <a:lumMod val="25000"/>
                  </a:schemeClr>
                </a:solidFill>
                <a:latin typeface="Arial" pitchFamily="34" charset="0"/>
                <a:ea typeface="Verdana" pitchFamily="34" charset="0"/>
                <a:cs typeface="Arial" pitchFamily="34" charset="0"/>
              </a:rPr>
              <a:t>We aim at providing industry with internationally accepted high quality products on competitive prices meeting stringent forging standards by virtue of merging latest technology, automation and professional expertise, hence being the pioneer of this trade. </a:t>
            </a:r>
            <a:endParaRPr kumimoji="0" lang="en-US" sz="2400" b="0" i="0" u="none" strike="noStrike" kern="0" cap="none" spc="0" normalizeH="0" baseline="0" noProof="0" dirty="0">
              <a:ln>
                <a:noFill/>
              </a:ln>
              <a:solidFill>
                <a:schemeClr val="accent5">
                  <a:lumMod val="25000"/>
                </a:schemeClr>
              </a:solidFill>
              <a:effectLst/>
              <a:uLnTx/>
              <a:uFillTx/>
              <a:latin typeface="Arial" pitchFamily="34" charset="0"/>
              <a:ea typeface="Verdana" pitchFamily="34" charset="0"/>
              <a:cs typeface="Arial" pitchFamily="34" charset="0"/>
            </a:endParaRPr>
          </a:p>
        </p:txBody>
      </p:sp>
      <p:sp>
        <p:nvSpPr>
          <p:cNvPr id="14" name="Rectangle 1026"/>
          <p:cNvSpPr txBox="1">
            <a:spLocks noChangeArrowheads="1"/>
          </p:cNvSpPr>
          <p:nvPr/>
        </p:nvSpPr>
        <p:spPr bwMode="auto">
          <a:xfrm>
            <a:off x="1600200" y="5181600"/>
            <a:ext cx="7010400" cy="685800"/>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6600FF"/>
                </a:solidFill>
                <a:effectLst/>
                <a:uLnTx/>
                <a:uFillTx/>
                <a:latin typeface="Verdana" pitchFamily="34" charset="0"/>
                <a:ea typeface="Verdana" pitchFamily="34" charset="0"/>
                <a:cs typeface="Verdana" pitchFamily="34" charset="0"/>
              </a:rPr>
              <a:t>Superior quality,</a:t>
            </a:r>
            <a:r>
              <a:rPr kumimoji="0" lang="en-US" sz="1800" b="1" i="0" u="none" strike="noStrike" kern="0" cap="none" spc="0" normalizeH="0" noProof="0" dirty="0">
                <a:ln>
                  <a:noFill/>
                </a:ln>
                <a:solidFill>
                  <a:srgbClr val="6600FF"/>
                </a:solidFill>
                <a:effectLst/>
                <a:uLnTx/>
                <a:uFillTx/>
                <a:latin typeface="Verdana" pitchFamily="34" charset="0"/>
                <a:ea typeface="Verdana" pitchFamily="34" charset="0"/>
                <a:cs typeface="Verdana" pitchFamily="34" charset="0"/>
              </a:rPr>
              <a:t> timely delivery &amp; competitive price are the key factors to success for our company.</a:t>
            </a:r>
            <a:endParaRPr kumimoji="0" lang="en-US" sz="1800" b="1" i="0" u="none" strike="noStrike" kern="0" cap="none" spc="0" normalizeH="0" baseline="0" noProof="0" dirty="0">
              <a:ln>
                <a:noFill/>
              </a:ln>
              <a:solidFill>
                <a:srgbClr val="6600FF"/>
              </a:solidFill>
              <a:effectLst/>
              <a:uLnTx/>
              <a:uFillTx/>
              <a:latin typeface="Verdana" pitchFamily="34" charset="0"/>
              <a:ea typeface="Verdana" pitchFamily="34" charset="0"/>
              <a:cs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ox(in)">
                                      <p:cBhvr>
                                        <p:cTn id="7" dur="500"/>
                                        <p:tgtEl>
                                          <p:spTgt spid="3993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4"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P spid="6"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9144000" cy="685800"/>
          </a:xfrm>
          <a:gradFill>
            <a:gsLst>
              <a:gs pos="0">
                <a:srgbClr val="FFF200"/>
              </a:gs>
              <a:gs pos="45000">
                <a:srgbClr val="FF7A00"/>
              </a:gs>
              <a:gs pos="70000">
                <a:srgbClr val="FF0300"/>
              </a:gs>
              <a:gs pos="100000">
                <a:srgbClr val="4D0808"/>
              </a:gs>
            </a:gsLst>
            <a:lin ang="5400000" scaled="1"/>
          </a:gradFill>
        </p:spPr>
        <p:txBody>
          <a:bodyPr anchor="ctr" anchorCtr="0"/>
          <a:lstStyle/>
          <a:p>
            <a:pPr algn="ctr"/>
            <a:r>
              <a:rPr lang="en-US" sz="2800" b="1" dirty="0">
                <a:solidFill>
                  <a:schemeClr val="accent1">
                    <a:lumMod val="50000"/>
                  </a:schemeClr>
                </a:solidFill>
                <a:latin typeface="Verdana" pitchFamily="34" charset="0"/>
              </a:rPr>
              <a:t>Manufacturing Facilities</a:t>
            </a:r>
          </a:p>
        </p:txBody>
      </p:sp>
      <p:sp>
        <p:nvSpPr>
          <p:cNvPr id="7" name="Flowchart: Merge 6"/>
          <p:cNvSpPr/>
          <p:nvPr/>
        </p:nvSpPr>
        <p:spPr bwMode="auto">
          <a:xfrm>
            <a:off x="4375150" y="1143000"/>
            <a:ext cx="990600" cy="533400"/>
          </a:xfrm>
          <a:prstGeom prst="flowChartMerg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90000"/>
              </a:lnSpc>
              <a:spcBef>
                <a:spcPct val="20000"/>
              </a:spcBef>
              <a:spcAft>
                <a:spcPct val="0"/>
              </a:spcAft>
              <a:buClr>
                <a:schemeClr val="accent1"/>
              </a:buClr>
              <a:buSzTx/>
              <a:buFontTx/>
              <a:buChar char="•"/>
              <a:tabLst/>
            </a:pPr>
            <a:endParaRPr kumimoji="0" lang="en-US" sz="2400" b="0" i="0" u="none" strike="noStrike" cap="none" normalizeH="0" baseline="0">
              <a:ln>
                <a:noFill/>
              </a:ln>
              <a:solidFill>
                <a:schemeClr val="tx1"/>
              </a:solidFill>
              <a:effectLst/>
              <a:latin typeface="Tahoma" pitchFamily="34" charset="0"/>
            </a:endParaRPr>
          </a:p>
        </p:txBody>
      </p:sp>
      <p:cxnSp>
        <p:nvCxnSpPr>
          <p:cNvPr id="10" name="Straight Connector 9"/>
          <p:cNvCxnSpPr/>
          <p:nvPr/>
        </p:nvCxnSpPr>
        <p:spPr bwMode="auto">
          <a:xfrm>
            <a:off x="825500" y="1676400"/>
            <a:ext cx="8089900" cy="1588"/>
          </a:xfrm>
          <a:prstGeom prst="line">
            <a:avLst/>
          </a:prstGeom>
          <a:noFill/>
          <a:ln w="127000" cap="flat" cmpd="sng" algn="ctr">
            <a:gradFill>
              <a:gsLst>
                <a:gs pos="0">
                  <a:srgbClr val="03D4A8"/>
                </a:gs>
                <a:gs pos="25000">
                  <a:srgbClr val="21D6E0"/>
                </a:gs>
                <a:gs pos="75000">
                  <a:srgbClr val="0087E6"/>
                </a:gs>
                <a:gs pos="100000">
                  <a:srgbClr val="005CBF"/>
                </a:gs>
              </a:gsLst>
              <a:lin ang="5400000" scaled="0"/>
            </a:gradFill>
            <a:prstDash val="solid"/>
            <a:round/>
            <a:headEnd type="none" w="med" len="med"/>
            <a:tailEnd type="none" w="med" len="med"/>
          </a:ln>
          <a:effectLst>
            <a:innerShdw blurRad="127000" dist="50800" dir="5400000">
              <a:srgbClr val="FFFF99">
                <a:alpha val="72000"/>
              </a:srgbClr>
            </a:innerShdw>
          </a:effectLst>
        </p:spPr>
      </p:cxnSp>
      <p:cxnSp>
        <p:nvCxnSpPr>
          <p:cNvPr id="13" name="Straight Arrow Connector 12"/>
          <p:cNvCxnSpPr/>
          <p:nvPr/>
        </p:nvCxnSpPr>
        <p:spPr bwMode="auto">
          <a:xfrm rot="5400000">
            <a:off x="602391" y="2056541"/>
            <a:ext cx="609600" cy="1720"/>
          </a:xfrm>
          <a:prstGeom prst="straightConnector1">
            <a:avLst/>
          </a:prstGeom>
          <a:noFill/>
          <a:ln w="50800" cap="flat" cmpd="sng" algn="ctr">
            <a:solidFill>
              <a:schemeClr val="accent1"/>
            </a:solidFill>
            <a:prstDash val="solid"/>
            <a:round/>
            <a:headEnd type="none" w="med" len="med"/>
            <a:tailEnd type="arrow"/>
          </a:ln>
          <a:effectLst/>
        </p:spPr>
      </p:cxnSp>
      <p:cxnSp>
        <p:nvCxnSpPr>
          <p:cNvPr id="14" name="Straight Arrow Connector 13"/>
          <p:cNvCxnSpPr/>
          <p:nvPr/>
        </p:nvCxnSpPr>
        <p:spPr bwMode="auto">
          <a:xfrm rot="5400000">
            <a:off x="1821591" y="2323240"/>
            <a:ext cx="1143000" cy="1720"/>
          </a:xfrm>
          <a:prstGeom prst="straightConnector1">
            <a:avLst/>
          </a:prstGeom>
          <a:noFill/>
          <a:ln w="50800" cap="flat" cmpd="sng" algn="ctr">
            <a:solidFill>
              <a:schemeClr val="accent1"/>
            </a:solidFill>
            <a:prstDash val="solid"/>
            <a:round/>
            <a:headEnd type="none" w="med" len="med"/>
            <a:tailEnd type="arrow"/>
          </a:ln>
          <a:effectLst/>
        </p:spPr>
      </p:cxnSp>
      <p:cxnSp>
        <p:nvCxnSpPr>
          <p:cNvPr id="15" name="Straight Arrow Connector 14"/>
          <p:cNvCxnSpPr/>
          <p:nvPr/>
        </p:nvCxnSpPr>
        <p:spPr bwMode="auto">
          <a:xfrm rot="5400000">
            <a:off x="3574191" y="2056541"/>
            <a:ext cx="609600" cy="1720"/>
          </a:xfrm>
          <a:prstGeom prst="straightConnector1">
            <a:avLst/>
          </a:prstGeom>
          <a:noFill/>
          <a:ln w="50800" cap="flat" cmpd="sng" algn="ctr">
            <a:solidFill>
              <a:schemeClr val="accent1"/>
            </a:solidFill>
            <a:prstDash val="solid"/>
            <a:round/>
            <a:headEnd type="none" w="med" len="med"/>
            <a:tailEnd type="arrow"/>
          </a:ln>
          <a:effectLst/>
        </p:spPr>
      </p:cxnSp>
      <p:sp>
        <p:nvSpPr>
          <p:cNvPr id="19" name="TextBox 18"/>
          <p:cNvSpPr txBox="1"/>
          <p:nvPr/>
        </p:nvSpPr>
        <p:spPr>
          <a:xfrm>
            <a:off x="495300" y="2286001"/>
            <a:ext cx="1073150" cy="646331"/>
          </a:xfrm>
          <a:prstGeom prst="rect">
            <a:avLst/>
          </a:prstGeom>
          <a:noFill/>
        </p:spPr>
        <p:txBody>
          <a:bodyPr wrap="square" rtlCol="0">
            <a:spAutoFit/>
          </a:bodyPr>
          <a:lstStyle/>
          <a:p>
            <a:pPr algn="ctr">
              <a:buNone/>
            </a:pPr>
            <a:r>
              <a:rPr lang="en-US" sz="2000" dirty="0">
                <a:solidFill>
                  <a:schemeClr val="accent5">
                    <a:lumMod val="25000"/>
                  </a:schemeClr>
                </a:solidFill>
              </a:rPr>
              <a:t>RM Cutting</a:t>
            </a:r>
          </a:p>
        </p:txBody>
      </p:sp>
      <p:sp>
        <p:nvSpPr>
          <p:cNvPr id="20" name="TextBox 19"/>
          <p:cNvSpPr txBox="1"/>
          <p:nvPr/>
        </p:nvSpPr>
        <p:spPr>
          <a:xfrm>
            <a:off x="1816100" y="2907268"/>
            <a:ext cx="1155700" cy="369332"/>
          </a:xfrm>
          <a:prstGeom prst="rect">
            <a:avLst/>
          </a:prstGeom>
          <a:noFill/>
        </p:spPr>
        <p:txBody>
          <a:bodyPr wrap="square" rtlCol="0">
            <a:spAutoFit/>
          </a:bodyPr>
          <a:lstStyle/>
          <a:p>
            <a:pPr>
              <a:buNone/>
            </a:pPr>
            <a:r>
              <a:rPr lang="en-US" sz="2000" dirty="0">
                <a:solidFill>
                  <a:schemeClr val="accent5">
                    <a:lumMod val="25000"/>
                  </a:schemeClr>
                </a:solidFill>
              </a:rPr>
              <a:t>Forging</a:t>
            </a:r>
          </a:p>
        </p:txBody>
      </p:sp>
      <p:sp>
        <p:nvSpPr>
          <p:cNvPr id="26" name="TextBox 25"/>
          <p:cNvSpPr txBox="1"/>
          <p:nvPr/>
        </p:nvSpPr>
        <p:spPr>
          <a:xfrm>
            <a:off x="3136900" y="2286001"/>
            <a:ext cx="1568450" cy="646331"/>
          </a:xfrm>
          <a:prstGeom prst="rect">
            <a:avLst/>
          </a:prstGeom>
          <a:noFill/>
        </p:spPr>
        <p:txBody>
          <a:bodyPr wrap="square" rtlCol="0">
            <a:spAutoFit/>
          </a:bodyPr>
          <a:lstStyle/>
          <a:p>
            <a:pPr algn="ctr">
              <a:buNone/>
            </a:pPr>
            <a:r>
              <a:rPr lang="en-US" sz="2000" dirty="0">
                <a:solidFill>
                  <a:schemeClr val="accent5">
                    <a:lumMod val="25000"/>
                  </a:schemeClr>
                </a:solidFill>
              </a:rPr>
              <a:t>Heat Treatment</a:t>
            </a:r>
          </a:p>
        </p:txBody>
      </p:sp>
      <p:sp>
        <p:nvSpPr>
          <p:cNvPr id="28" name="TextBox 27"/>
          <p:cNvSpPr txBox="1"/>
          <p:nvPr/>
        </p:nvSpPr>
        <p:spPr>
          <a:xfrm>
            <a:off x="4953000" y="2858870"/>
            <a:ext cx="1485900" cy="646331"/>
          </a:xfrm>
          <a:prstGeom prst="rect">
            <a:avLst/>
          </a:prstGeom>
          <a:noFill/>
        </p:spPr>
        <p:txBody>
          <a:bodyPr wrap="square" rtlCol="0">
            <a:spAutoFit/>
          </a:bodyPr>
          <a:lstStyle/>
          <a:p>
            <a:pPr algn="ctr">
              <a:buNone/>
            </a:pPr>
            <a:r>
              <a:rPr lang="en-US" sz="2000" dirty="0">
                <a:solidFill>
                  <a:schemeClr val="accent5">
                    <a:lumMod val="25000"/>
                  </a:schemeClr>
                </a:solidFill>
              </a:rPr>
              <a:t>Rough Machining</a:t>
            </a:r>
          </a:p>
        </p:txBody>
      </p:sp>
      <p:cxnSp>
        <p:nvCxnSpPr>
          <p:cNvPr id="44" name="Straight Arrow Connector 43"/>
          <p:cNvCxnSpPr/>
          <p:nvPr/>
        </p:nvCxnSpPr>
        <p:spPr bwMode="auto">
          <a:xfrm rot="5400000">
            <a:off x="5123591" y="2323240"/>
            <a:ext cx="1143000" cy="1720"/>
          </a:xfrm>
          <a:prstGeom prst="straightConnector1">
            <a:avLst/>
          </a:prstGeom>
          <a:noFill/>
          <a:ln w="50800" cap="flat" cmpd="sng" algn="ctr">
            <a:solidFill>
              <a:schemeClr val="accent1"/>
            </a:solidFill>
            <a:prstDash val="solid"/>
            <a:round/>
            <a:headEnd type="none" w="med" len="med"/>
            <a:tailEnd type="arrow"/>
          </a:ln>
          <a:effectLst/>
        </p:spPr>
      </p:cxnSp>
      <p:sp>
        <p:nvSpPr>
          <p:cNvPr id="48" name="TextBox 47"/>
          <p:cNvSpPr txBox="1"/>
          <p:nvPr/>
        </p:nvSpPr>
        <p:spPr>
          <a:xfrm>
            <a:off x="6604000" y="2286001"/>
            <a:ext cx="1485900" cy="923330"/>
          </a:xfrm>
          <a:prstGeom prst="rect">
            <a:avLst/>
          </a:prstGeom>
          <a:noFill/>
        </p:spPr>
        <p:txBody>
          <a:bodyPr wrap="square" rtlCol="0">
            <a:spAutoFit/>
          </a:bodyPr>
          <a:lstStyle/>
          <a:p>
            <a:pPr algn="ctr">
              <a:buNone/>
            </a:pPr>
            <a:r>
              <a:rPr lang="en-US" sz="2000" dirty="0">
                <a:solidFill>
                  <a:schemeClr val="accent5">
                    <a:lumMod val="25000"/>
                  </a:schemeClr>
                </a:solidFill>
              </a:rPr>
              <a:t>Final Machining/ Drilling</a:t>
            </a:r>
          </a:p>
        </p:txBody>
      </p:sp>
      <p:sp>
        <p:nvSpPr>
          <p:cNvPr id="50" name="TextBox 49"/>
          <p:cNvSpPr txBox="1"/>
          <p:nvPr/>
        </p:nvSpPr>
        <p:spPr>
          <a:xfrm>
            <a:off x="8255000" y="2895601"/>
            <a:ext cx="1238250" cy="984885"/>
          </a:xfrm>
          <a:prstGeom prst="rect">
            <a:avLst/>
          </a:prstGeom>
          <a:noFill/>
        </p:spPr>
        <p:txBody>
          <a:bodyPr wrap="square" rtlCol="0">
            <a:spAutoFit/>
          </a:bodyPr>
          <a:lstStyle/>
          <a:p>
            <a:pPr algn="ctr">
              <a:buNone/>
            </a:pPr>
            <a:r>
              <a:rPr lang="en-US" sz="2000" dirty="0">
                <a:solidFill>
                  <a:schemeClr val="accent5">
                    <a:lumMod val="25000"/>
                  </a:schemeClr>
                </a:solidFill>
              </a:rPr>
              <a:t>Packing &amp; </a:t>
            </a:r>
          </a:p>
          <a:p>
            <a:pPr algn="ctr">
              <a:buNone/>
            </a:pPr>
            <a:r>
              <a:rPr lang="en-IN" sz="2000" dirty="0">
                <a:solidFill>
                  <a:schemeClr val="accent5">
                    <a:lumMod val="25000"/>
                  </a:schemeClr>
                </a:solidFill>
              </a:rPr>
              <a:t>Dispatch</a:t>
            </a:r>
            <a:endParaRPr lang="en-US" sz="2000" dirty="0">
              <a:solidFill>
                <a:schemeClr val="accent5">
                  <a:lumMod val="25000"/>
                </a:schemeClr>
              </a:solidFill>
            </a:endParaRPr>
          </a:p>
        </p:txBody>
      </p:sp>
      <p:cxnSp>
        <p:nvCxnSpPr>
          <p:cNvPr id="52" name="Straight Arrow Connector 51"/>
          <p:cNvCxnSpPr/>
          <p:nvPr/>
        </p:nvCxnSpPr>
        <p:spPr bwMode="auto">
          <a:xfrm rot="5400000">
            <a:off x="6958741" y="2056541"/>
            <a:ext cx="609600" cy="1720"/>
          </a:xfrm>
          <a:prstGeom prst="straightConnector1">
            <a:avLst/>
          </a:prstGeom>
          <a:noFill/>
          <a:ln w="50800" cap="flat" cmpd="sng" algn="ctr">
            <a:solidFill>
              <a:schemeClr val="accent1"/>
            </a:solidFill>
            <a:prstDash val="solid"/>
            <a:round/>
            <a:headEnd type="none" w="med" len="med"/>
            <a:tailEnd type="arrow"/>
          </a:ln>
          <a:effectLst/>
        </p:spPr>
      </p:cxnSp>
      <p:cxnSp>
        <p:nvCxnSpPr>
          <p:cNvPr id="53" name="Straight Arrow Connector 52"/>
          <p:cNvCxnSpPr/>
          <p:nvPr/>
        </p:nvCxnSpPr>
        <p:spPr bwMode="auto">
          <a:xfrm rot="5400000">
            <a:off x="8262211" y="2323240"/>
            <a:ext cx="1143000" cy="1720"/>
          </a:xfrm>
          <a:prstGeom prst="straightConnector1">
            <a:avLst/>
          </a:prstGeom>
          <a:noFill/>
          <a:ln w="50800" cap="flat" cmpd="sng" algn="ctr">
            <a:solidFill>
              <a:schemeClr val="accent1"/>
            </a:solidFill>
            <a:prstDash val="solid"/>
            <a:round/>
            <a:headEnd type="none" w="med" len="med"/>
            <a:tailEnd type="arrow"/>
          </a:ln>
          <a:effectLst/>
        </p:spPr>
      </p:cxnSp>
      <p:sp>
        <p:nvSpPr>
          <p:cNvPr id="59" name="TextBox 58"/>
          <p:cNvSpPr txBox="1"/>
          <p:nvPr/>
        </p:nvSpPr>
        <p:spPr>
          <a:xfrm>
            <a:off x="914400" y="5001399"/>
            <a:ext cx="8229600" cy="523220"/>
          </a:xfrm>
          <a:prstGeom prst="rect">
            <a:avLst/>
          </a:prstGeom>
          <a:gradFill>
            <a:gsLst>
              <a:gs pos="0">
                <a:srgbClr val="03D4A8"/>
              </a:gs>
              <a:gs pos="25000">
                <a:srgbClr val="21D6E0"/>
              </a:gs>
              <a:gs pos="75000">
                <a:srgbClr val="0087E6"/>
              </a:gs>
              <a:gs pos="100000">
                <a:srgbClr val="005CBF"/>
              </a:gs>
            </a:gsLst>
            <a:lin ang="5400000" scaled="0"/>
          </a:gradFill>
        </p:spPr>
        <p:txBody>
          <a:bodyPr wrap="square" rtlCol="0" anchor="ctr" anchorCtr="1">
            <a:spAutoFit/>
          </a:bodyPr>
          <a:lstStyle/>
          <a:p>
            <a:pPr algn="ctr">
              <a:lnSpc>
                <a:spcPct val="100000"/>
              </a:lnSpc>
              <a:spcBef>
                <a:spcPts val="600"/>
              </a:spcBef>
              <a:spcAft>
                <a:spcPts val="1200"/>
              </a:spcAft>
              <a:buNone/>
            </a:pPr>
            <a:r>
              <a:rPr lang="en-US" sz="2800" b="1" dirty="0">
                <a:solidFill>
                  <a:srgbClr val="FFFF00"/>
                </a:solidFill>
              </a:rPr>
              <a:t>Great work happens in great environment</a:t>
            </a:r>
            <a:r>
              <a:rPr lang="en-US" sz="2800" dirty="0">
                <a:solidFill>
                  <a:srgbClr val="FFFF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par>
                                <p:cTn id="13" presetID="4"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ox(in)">
                                      <p:cBhvr>
                                        <p:cTn id="15" dur="500"/>
                                        <p:tgtEl>
                                          <p:spTgt spid="10"/>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2" presetClass="entr" presetSubtype="4"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par>
                          <p:cTn id="41" fill="hold">
                            <p:stCondLst>
                              <p:cond delay="3000"/>
                            </p:stCondLst>
                            <p:childTnLst>
                              <p:par>
                                <p:cTn id="42" presetID="2" presetClass="entr" presetSubtype="4"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par>
                          <p:cTn id="46" fill="hold">
                            <p:stCondLst>
                              <p:cond delay="3500"/>
                            </p:stCondLst>
                            <p:childTnLst>
                              <p:par>
                                <p:cTn id="47" presetID="2" presetClass="entr" presetSubtype="4"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childTnLst>
                          </p:cTn>
                        </p:par>
                        <p:par>
                          <p:cTn id="51" fill="hold">
                            <p:stCondLst>
                              <p:cond delay="4000"/>
                            </p:stCondLst>
                            <p:childTnLst>
                              <p:par>
                                <p:cTn id="52" presetID="2" presetClass="entr" presetSubtype="4"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500" fill="hold"/>
                                        <p:tgtEl>
                                          <p:spTgt spid="28"/>
                                        </p:tgtEl>
                                        <p:attrNameLst>
                                          <p:attrName>ppt_x</p:attrName>
                                        </p:attrNameLst>
                                      </p:cBhvr>
                                      <p:tavLst>
                                        <p:tav tm="0">
                                          <p:val>
                                            <p:strVal val="#ppt_x"/>
                                          </p:val>
                                        </p:tav>
                                        <p:tav tm="100000">
                                          <p:val>
                                            <p:strVal val="#ppt_x"/>
                                          </p:val>
                                        </p:tav>
                                      </p:tavLst>
                                    </p:anim>
                                    <p:anim calcmode="lin" valueType="num">
                                      <p:cBhvr additive="base">
                                        <p:cTn id="55" dur="500" fill="hold"/>
                                        <p:tgtEl>
                                          <p:spTgt spid="28"/>
                                        </p:tgtEl>
                                        <p:attrNameLst>
                                          <p:attrName>ppt_y</p:attrName>
                                        </p:attrNameLst>
                                      </p:cBhvr>
                                      <p:tavLst>
                                        <p:tav tm="0">
                                          <p:val>
                                            <p:strVal val="1+#ppt_h/2"/>
                                          </p:val>
                                        </p:tav>
                                        <p:tav tm="100000">
                                          <p:val>
                                            <p:strVal val="#ppt_y"/>
                                          </p:val>
                                        </p:tav>
                                      </p:tavLst>
                                    </p:anim>
                                  </p:childTnLst>
                                </p:cTn>
                              </p:par>
                            </p:childTnLst>
                          </p:cTn>
                        </p:par>
                        <p:par>
                          <p:cTn id="56" fill="hold">
                            <p:stCondLst>
                              <p:cond delay="4500"/>
                            </p:stCondLst>
                            <p:childTnLst>
                              <p:par>
                                <p:cTn id="57" presetID="2" presetClass="entr" presetSubtype="4" fill="hold" nodeType="after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fill="hold"/>
                                        <p:tgtEl>
                                          <p:spTgt spid="52"/>
                                        </p:tgtEl>
                                        <p:attrNameLst>
                                          <p:attrName>ppt_x</p:attrName>
                                        </p:attrNameLst>
                                      </p:cBhvr>
                                      <p:tavLst>
                                        <p:tav tm="0">
                                          <p:val>
                                            <p:strVal val="#ppt_x"/>
                                          </p:val>
                                        </p:tav>
                                        <p:tav tm="100000">
                                          <p:val>
                                            <p:strVal val="#ppt_x"/>
                                          </p:val>
                                        </p:tav>
                                      </p:tavLst>
                                    </p:anim>
                                    <p:anim calcmode="lin" valueType="num">
                                      <p:cBhvr additive="base">
                                        <p:cTn id="60" dur="500" fill="hold"/>
                                        <p:tgtEl>
                                          <p:spTgt spid="52"/>
                                        </p:tgtEl>
                                        <p:attrNameLst>
                                          <p:attrName>ppt_y</p:attrName>
                                        </p:attrNameLst>
                                      </p:cBhvr>
                                      <p:tavLst>
                                        <p:tav tm="0">
                                          <p:val>
                                            <p:strVal val="1+#ppt_h/2"/>
                                          </p:val>
                                        </p:tav>
                                        <p:tav tm="100000">
                                          <p:val>
                                            <p:strVal val="#ppt_y"/>
                                          </p:val>
                                        </p:tav>
                                      </p:tavLst>
                                    </p:anim>
                                  </p:childTnLst>
                                </p:cTn>
                              </p:par>
                            </p:childTnLst>
                          </p:cTn>
                        </p:par>
                        <p:par>
                          <p:cTn id="61" fill="hold">
                            <p:stCondLst>
                              <p:cond delay="5000"/>
                            </p:stCondLst>
                            <p:childTnLst>
                              <p:par>
                                <p:cTn id="62" presetID="2" presetClass="entr" presetSubtype="4"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additive="base">
                                        <p:cTn id="64" dur="500" fill="hold"/>
                                        <p:tgtEl>
                                          <p:spTgt spid="48"/>
                                        </p:tgtEl>
                                        <p:attrNameLst>
                                          <p:attrName>ppt_x</p:attrName>
                                        </p:attrNameLst>
                                      </p:cBhvr>
                                      <p:tavLst>
                                        <p:tav tm="0">
                                          <p:val>
                                            <p:strVal val="#ppt_x"/>
                                          </p:val>
                                        </p:tav>
                                        <p:tav tm="100000">
                                          <p:val>
                                            <p:strVal val="#ppt_x"/>
                                          </p:val>
                                        </p:tav>
                                      </p:tavLst>
                                    </p:anim>
                                    <p:anim calcmode="lin" valueType="num">
                                      <p:cBhvr additive="base">
                                        <p:cTn id="65" dur="500" fill="hold"/>
                                        <p:tgtEl>
                                          <p:spTgt spid="48"/>
                                        </p:tgtEl>
                                        <p:attrNameLst>
                                          <p:attrName>ppt_y</p:attrName>
                                        </p:attrNameLst>
                                      </p:cBhvr>
                                      <p:tavLst>
                                        <p:tav tm="0">
                                          <p:val>
                                            <p:strVal val="1+#ppt_h/2"/>
                                          </p:val>
                                        </p:tav>
                                        <p:tav tm="100000">
                                          <p:val>
                                            <p:strVal val="#ppt_y"/>
                                          </p:val>
                                        </p:tav>
                                      </p:tavLst>
                                    </p:anim>
                                  </p:childTnLst>
                                </p:cTn>
                              </p:par>
                            </p:childTnLst>
                          </p:cTn>
                        </p:par>
                        <p:par>
                          <p:cTn id="66" fill="hold">
                            <p:stCondLst>
                              <p:cond delay="5500"/>
                            </p:stCondLst>
                            <p:childTnLst>
                              <p:par>
                                <p:cTn id="67" presetID="2" presetClass="entr" presetSubtype="4" fill="hold" nodeType="after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500" fill="hold"/>
                                        <p:tgtEl>
                                          <p:spTgt spid="53"/>
                                        </p:tgtEl>
                                        <p:attrNameLst>
                                          <p:attrName>ppt_x</p:attrName>
                                        </p:attrNameLst>
                                      </p:cBhvr>
                                      <p:tavLst>
                                        <p:tav tm="0">
                                          <p:val>
                                            <p:strVal val="#ppt_x"/>
                                          </p:val>
                                        </p:tav>
                                        <p:tav tm="100000">
                                          <p:val>
                                            <p:strVal val="#ppt_x"/>
                                          </p:val>
                                        </p:tav>
                                      </p:tavLst>
                                    </p:anim>
                                    <p:anim calcmode="lin" valueType="num">
                                      <p:cBhvr additive="base">
                                        <p:cTn id="70" dur="500" fill="hold"/>
                                        <p:tgtEl>
                                          <p:spTgt spid="53"/>
                                        </p:tgtEl>
                                        <p:attrNameLst>
                                          <p:attrName>ppt_y</p:attrName>
                                        </p:attrNameLst>
                                      </p:cBhvr>
                                      <p:tavLst>
                                        <p:tav tm="0">
                                          <p:val>
                                            <p:strVal val="1+#ppt_h/2"/>
                                          </p:val>
                                        </p:tav>
                                        <p:tav tm="100000">
                                          <p:val>
                                            <p:strVal val="#ppt_y"/>
                                          </p:val>
                                        </p:tav>
                                      </p:tavLst>
                                    </p:anim>
                                  </p:childTnLst>
                                </p:cTn>
                              </p:par>
                            </p:childTnLst>
                          </p:cTn>
                        </p:par>
                        <p:par>
                          <p:cTn id="71" fill="hold">
                            <p:stCondLst>
                              <p:cond delay="6000"/>
                            </p:stCondLst>
                            <p:childTnLst>
                              <p:par>
                                <p:cTn id="72" presetID="2" presetClass="entr" presetSubtype="4" fill="hold" grpId="0" nodeType="afterEffect">
                                  <p:stCondLst>
                                    <p:cond delay="0"/>
                                  </p:stCondLst>
                                  <p:childTnLst>
                                    <p:set>
                                      <p:cBhvr>
                                        <p:cTn id="73" dur="1" fill="hold">
                                          <p:stCondLst>
                                            <p:cond delay="0"/>
                                          </p:stCondLst>
                                        </p:cTn>
                                        <p:tgtEl>
                                          <p:spTgt spid="50"/>
                                        </p:tgtEl>
                                        <p:attrNameLst>
                                          <p:attrName>style.visibility</p:attrName>
                                        </p:attrNameLst>
                                      </p:cBhvr>
                                      <p:to>
                                        <p:strVal val="visible"/>
                                      </p:to>
                                    </p:set>
                                    <p:anim calcmode="lin" valueType="num">
                                      <p:cBhvr additive="base">
                                        <p:cTn id="74" dur="500" fill="hold"/>
                                        <p:tgtEl>
                                          <p:spTgt spid="50"/>
                                        </p:tgtEl>
                                        <p:attrNameLst>
                                          <p:attrName>ppt_x</p:attrName>
                                        </p:attrNameLst>
                                      </p:cBhvr>
                                      <p:tavLst>
                                        <p:tav tm="0">
                                          <p:val>
                                            <p:strVal val="#ppt_x"/>
                                          </p:val>
                                        </p:tav>
                                        <p:tav tm="100000">
                                          <p:val>
                                            <p:strVal val="#ppt_x"/>
                                          </p:val>
                                        </p:tav>
                                      </p:tavLst>
                                    </p:anim>
                                    <p:anim calcmode="lin" valueType="num">
                                      <p:cBhvr additive="base">
                                        <p:cTn id="75" dur="500" fill="hold"/>
                                        <p:tgtEl>
                                          <p:spTgt spid="50"/>
                                        </p:tgtEl>
                                        <p:attrNameLst>
                                          <p:attrName>ppt_y</p:attrName>
                                        </p:attrNameLst>
                                      </p:cBhvr>
                                      <p:tavLst>
                                        <p:tav tm="0">
                                          <p:val>
                                            <p:strVal val="1+#ppt_h/2"/>
                                          </p:val>
                                        </p:tav>
                                        <p:tav tm="100000">
                                          <p:val>
                                            <p:strVal val="#ppt_y"/>
                                          </p:val>
                                        </p:tav>
                                      </p:tavLst>
                                    </p:anim>
                                  </p:childTnLst>
                                </p:cTn>
                              </p:par>
                            </p:childTnLst>
                          </p:cTn>
                        </p:par>
                        <p:par>
                          <p:cTn id="76" fill="hold">
                            <p:stCondLst>
                              <p:cond delay="6500"/>
                            </p:stCondLst>
                            <p:childTnLst>
                              <p:par>
                                <p:cTn id="77" presetID="4" presetClass="entr" presetSubtype="16" fill="hold" grpId="0" nodeType="afterEffect">
                                  <p:stCondLst>
                                    <p:cond delay="0"/>
                                  </p:stCondLst>
                                  <p:childTnLst>
                                    <p:set>
                                      <p:cBhvr>
                                        <p:cTn id="78" dur="1" fill="hold">
                                          <p:stCondLst>
                                            <p:cond delay="0"/>
                                          </p:stCondLst>
                                        </p:cTn>
                                        <p:tgtEl>
                                          <p:spTgt spid="59"/>
                                        </p:tgtEl>
                                        <p:attrNameLst>
                                          <p:attrName>style.visibility</p:attrName>
                                        </p:attrNameLst>
                                      </p:cBhvr>
                                      <p:to>
                                        <p:strVal val="visible"/>
                                      </p:to>
                                    </p:set>
                                    <p:animEffect transition="in" filter="box(in)">
                                      <p:cBhvr>
                                        <p:cTn id="79"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9" grpId="0"/>
      <p:bldP spid="20" grpId="0"/>
      <p:bldP spid="26" grpId="0"/>
      <p:bldP spid="28" grpId="0"/>
      <p:bldP spid="48" grpId="0"/>
      <p:bldP spid="50" grpId="0"/>
      <p:bldP spid="5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04800"/>
            <a:ext cx="9144000" cy="685800"/>
          </a:xfrm>
          <a:gradFill>
            <a:gsLst>
              <a:gs pos="0">
                <a:srgbClr val="FFF200"/>
              </a:gs>
              <a:gs pos="45000">
                <a:srgbClr val="FF7A00"/>
              </a:gs>
              <a:gs pos="70000">
                <a:srgbClr val="FF0300"/>
              </a:gs>
              <a:gs pos="100000">
                <a:srgbClr val="4D0808"/>
              </a:gs>
            </a:gsLst>
            <a:lin ang="5400000" scaled="1"/>
          </a:gradFill>
        </p:spPr>
        <p:txBody>
          <a:bodyPr anchor="ctr" anchorCtr="0"/>
          <a:lstStyle/>
          <a:p>
            <a:pPr algn="ctr"/>
            <a:r>
              <a:rPr lang="en-US" b="1" dirty="0">
                <a:solidFill>
                  <a:schemeClr val="accent5">
                    <a:lumMod val="25000"/>
                  </a:schemeClr>
                </a:solidFill>
              </a:rPr>
              <a:t>CNC </a:t>
            </a:r>
            <a:r>
              <a:rPr lang="en-US" b="1" baseline="0" dirty="0">
                <a:solidFill>
                  <a:schemeClr val="accent5">
                    <a:lumMod val="25000"/>
                  </a:schemeClr>
                </a:solidFill>
              </a:rPr>
              <a:t>Cutting Machines</a:t>
            </a:r>
            <a:endParaRPr lang="en-US" b="1" dirty="0">
              <a:solidFill>
                <a:schemeClr val="accent5">
                  <a:lumMod val="25000"/>
                </a:schemeClr>
              </a:solidFill>
            </a:endParaRPr>
          </a:p>
        </p:txBody>
      </p:sp>
      <p:pic>
        <p:nvPicPr>
          <p:cNvPr id="10" name="Picture 9" descr="DSCN2843.JPG"/>
          <p:cNvPicPr>
            <a:picLocks noChangeAspect="1"/>
          </p:cNvPicPr>
          <p:nvPr/>
        </p:nvPicPr>
        <p:blipFill>
          <a:blip r:embed="rId3" cstate="print"/>
          <a:stretch>
            <a:fillRect/>
          </a:stretch>
        </p:blipFill>
        <p:spPr>
          <a:xfrm>
            <a:off x="495300" y="1202436"/>
            <a:ext cx="4536948" cy="3140964"/>
          </a:xfrm>
          <a:prstGeom prst="rect">
            <a:avLst/>
          </a:prstGeom>
        </p:spPr>
      </p:pic>
      <p:pic>
        <p:nvPicPr>
          <p:cNvPr id="11" name="Picture 10" descr="DSCN3527.JPG"/>
          <p:cNvPicPr>
            <a:picLocks noChangeAspect="1"/>
          </p:cNvPicPr>
          <p:nvPr/>
        </p:nvPicPr>
        <p:blipFill>
          <a:blip r:embed="rId4" cstate="print"/>
          <a:stretch>
            <a:fillRect/>
          </a:stretch>
        </p:blipFill>
        <p:spPr>
          <a:xfrm>
            <a:off x="5118100" y="3276600"/>
            <a:ext cx="4292600" cy="3048000"/>
          </a:xfrm>
          <a:prstGeom prst="rect">
            <a:avLst/>
          </a:prstGeom>
        </p:spPr>
      </p:pic>
      <p:sp>
        <p:nvSpPr>
          <p:cNvPr id="8" name="Rectangle 7"/>
          <p:cNvSpPr/>
          <p:nvPr/>
        </p:nvSpPr>
        <p:spPr>
          <a:xfrm>
            <a:off x="5118100" y="1066800"/>
            <a:ext cx="4292600" cy="2628412"/>
          </a:xfrm>
          <a:prstGeom prst="rect">
            <a:avLst/>
          </a:prstGeom>
        </p:spPr>
        <p:txBody>
          <a:bodyPr wrap="square">
            <a:spAutoFit/>
          </a:bodyPr>
          <a:lstStyle/>
          <a:p>
            <a:pPr algn="ctr">
              <a:buNone/>
            </a:pPr>
            <a:r>
              <a:rPr lang="en-US" sz="2800" dirty="0">
                <a:solidFill>
                  <a:schemeClr val="accent5">
                    <a:lumMod val="25000"/>
                  </a:schemeClr>
                </a:solidFill>
              </a:rPr>
              <a:t>Horizontal Band saw  Amada / </a:t>
            </a:r>
            <a:r>
              <a:rPr lang="en-US" sz="2800" dirty="0" err="1">
                <a:solidFill>
                  <a:schemeClr val="accent5">
                    <a:lumMod val="25000"/>
                  </a:schemeClr>
                </a:solidFill>
              </a:rPr>
              <a:t>Frigi</a:t>
            </a:r>
            <a:r>
              <a:rPr lang="en-US" sz="2800" dirty="0">
                <a:solidFill>
                  <a:schemeClr val="accent5">
                    <a:lumMod val="25000"/>
                  </a:schemeClr>
                </a:solidFill>
              </a:rPr>
              <a:t>  </a:t>
            </a:r>
          </a:p>
          <a:p>
            <a:pPr algn="ctr">
              <a:buNone/>
            </a:pPr>
            <a:r>
              <a:rPr lang="en-US" sz="2800" dirty="0">
                <a:solidFill>
                  <a:schemeClr val="accent5">
                    <a:lumMod val="25000"/>
                  </a:schemeClr>
                </a:solidFill>
              </a:rPr>
              <a:t>(400mm – 1400mm)</a:t>
            </a:r>
          </a:p>
          <a:p>
            <a:pPr algn="ctr">
              <a:buNone/>
            </a:pPr>
            <a:r>
              <a:rPr lang="en-US" dirty="0">
                <a:solidFill>
                  <a:schemeClr val="accent5">
                    <a:lumMod val="25000"/>
                  </a:schemeClr>
                </a:solidFill>
              </a:rPr>
              <a:t>Qty – 09 Nos. </a:t>
            </a:r>
            <a:r>
              <a:rPr lang="en-US" sz="1800" dirty="0">
                <a:solidFill>
                  <a:schemeClr val="accent5">
                    <a:lumMod val="25000"/>
                  </a:schemeClr>
                </a:solidFill>
              </a:rPr>
              <a:t>(MP-DEL)</a:t>
            </a:r>
          </a:p>
          <a:p>
            <a:pPr algn="ctr">
              <a:buNone/>
            </a:pPr>
            <a:r>
              <a:rPr lang="en-US" dirty="0">
                <a:solidFill>
                  <a:schemeClr val="accent5">
                    <a:lumMod val="25000"/>
                  </a:schemeClr>
                </a:solidFill>
              </a:rPr>
              <a:t>Qty – 07 Nos. </a:t>
            </a:r>
            <a:r>
              <a:rPr lang="en-US" sz="1800" dirty="0">
                <a:solidFill>
                  <a:schemeClr val="accent5">
                    <a:lumMod val="25000"/>
                  </a:schemeClr>
                </a:solidFill>
              </a:rPr>
              <a:t>(BG-FBD)</a:t>
            </a:r>
          </a:p>
          <a:p>
            <a:pPr algn="ctr">
              <a:buNone/>
            </a:pPr>
            <a:endParaRPr lang="en-US" sz="2800" b="1" dirty="0">
              <a:solidFill>
                <a:schemeClr val="accent5">
                  <a:lumMod val="25000"/>
                </a:schemeClr>
              </a:solidFill>
            </a:endParaRPr>
          </a:p>
        </p:txBody>
      </p:sp>
      <p:sp>
        <p:nvSpPr>
          <p:cNvPr id="9" name="Rectangle 8"/>
          <p:cNvSpPr/>
          <p:nvPr/>
        </p:nvSpPr>
        <p:spPr>
          <a:xfrm>
            <a:off x="660400" y="4713982"/>
            <a:ext cx="4127500" cy="1077218"/>
          </a:xfrm>
          <a:prstGeom prst="rect">
            <a:avLst/>
          </a:prstGeom>
        </p:spPr>
        <p:txBody>
          <a:bodyPr wrap="square">
            <a:spAutoFit/>
          </a:bodyPr>
          <a:lstStyle/>
          <a:p>
            <a:pPr algn="ctr">
              <a:buNone/>
            </a:pPr>
            <a:r>
              <a:rPr lang="en-US" sz="3200" b="1" dirty="0">
                <a:solidFill>
                  <a:schemeClr val="accent5">
                    <a:lumMod val="25000"/>
                  </a:schemeClr>
                </a:solidFill>
              </a:rPr>
              <a:t>Max Cutting Size </a:t>
            </a:r>
          </a:p>
          <a:p>
            <a:pPr algn="ctr">
              <a:buNone/>
            </a:pPr>
            <a:r>
              <a:rPr lang="en-US" sz="3200" b="1" dirty="0">
                <a:solidFill>
                  <a:schemeClr val="accent5">
                    <a:lumMod val="25000"/>
                  </a:schemeClr>
                </a:solidFill>
              </a:rPr>
              <a:t>Ø1400 mm</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Oval 5"/>
          <p:cNvSpPr>
            <a:spLocks noChangeArrowheads="1"/>
          </p:cNvSpPr>
          <p:nvPr/>
        </p:nvSpPr>
        <p:spPr bwMode="auto">
          <a:xfrm>
            <a:off x="1485900" y="1905000"/>
            <a:ext cx="2063750" cy="1600200"/>
          </a:xfrm>
          <a:prstGeom prst="ellipse">
            <a:avLst/>
          </a:prstGeom>
          <a:solidFill>
            <a:schemeClr val="accent1"/>
          </a:solidFill>
          <a:ln w="9525">
            <a:solidFill>
              <a:schemeClr val="tx1"/>
            </a:solidFill>
            <a:round/>
            <a:headEnd/>
            <a:tailEnd/>
          </a:ln>
          <a:effectLst>
            <a:innerShdw dist="63500" dir="4200000">
              <a:srgbClr val="FFFF00"/>
            </a:innerShdw>
          </a:effectLst>
        </p:spPr>
        <p:txBody>
          <a:bodyPr wrap="none" anchor="ctr"/>
          <a:lstStyle/>
          <a:p>
            <a:pPr algn="ctr" eaLnBrk="0" hangingPunct="0">
              <a:lnSpc>
                <a:spcPct val="100000"/>
              </a:lnSpc>
              <a:spcBef>
                <a:spcPct val="0"/>
              </a:spcBef>
              <a:buClrTx/>
              <a:buFontTx/>
              <a:buNone/>
            </a:pPr>
            <a:endParaRPr lang="en-US" sz="1800" b="1" dirty="0">
              <a:solidFill>
                <a:schemeClr val="tx2"/>
              </a:solidFill>
              <a:latin typeface="Arial" charset="0"/>
            </a:endParaRPr>
          </a:p>
          <a:p>
            <a:pPr algn="ctr" eaLnBrk="0" hangingPunct="0">
              <a:lnSpc>
                <a:spcPct val="100000"/>
              </a:lnSpc>
              <a:spcBef>
                <a:spcPct val="0"/>
              </a:spcBef>
              <a:buClrTx/>
              <a:buFontTx/>
              <a:buNone/>
            </a:pPr>
            <a:r>
              <a:rPr lang="en-US" sz="2000" b="1" dirty="0">
                <a:solidFill>
                  <a:srgbClr val="FFFF00"/>
                </a:solidFill>
                <a:latin typeface="Arial" charset="0"/>
              </a:rPr>
              <a:t>Open Die / Free </a:t>
            </a:r>
          </a:p>
          <a:p>
            <a:pPr algn="ctr" eaLnBrk="0" hangingPunct="0">
              <a:lnSpc>
                <a:spcPct val="100000"/>
              </a:lnSpc>
              <a:spcBef>
                <a:spcPct val="0"/>
              </a:spcBef>
              <a:buClrTx/>
              <a:buFontTx/>
              <a:buNone/>
            </a:pPr>
            <a:r>
              <a:rPr lang="en-US" sz="2000" b="1" dirty="0">
                <a:solidFill>
                  <a:srgbClr val="FFFF00"/>
                </a:solidFill>
                <a:latin typeface="Arial" charset="0"/>
              </a:rPr>
              <a:t> Forgings</a:t>
            </a:r>
          </a:p>
          <a:p>
            <a:pPr algn="ctr" eaLnBrk="0" hangingPunct="0">
              <a:lnSpc>
                <a:spcPct val="100000"/>
              </a:lnSpc>
              <a:spcBef>
                <a:spcPct val="0"/>
              </a:spcBef>
              <a:buClrTx/>
              <a:buFontTx/>
              <a:buNone/>
            </a:pPr>
            <a:endParaRPr lang="en-US" sz="1800" b="1" dirty="0">
              <a:solidFill>
                <a:schemeClr val="tx2"/>
              </a:solidFill>
              <a:latin typeface="Arial" charset="0"/>
            </a:endParaRPr>
          </a:p>
        </p:txBody>
      </p:sp>
      <p:sp>
        <p:nvSpPr>
          <p:cNvPr id="45062" name="Oval 6"/>
          <p:cNvSpPr>
            <a:spLocks noChangeArrowheads="1"/>
          </p:cNvSpPr>
          <p:nvPr/>
        </p:nvSpPr>
        <p:spPr bwMode="auto">
          <a:xfrm>
            <a:off x="3632200" y="2438400"/>
            <a:ext cx="2724150" cy="1752600"/>
          </a:xfrm>
          <a:prstGeom prst="ellipse">
            <a:avLst/>
          </a:prstGeom>
          <a:solidFill>
            <a:schemeClr val="accent1"/>
          </a:solidFill>
          <a:ln w="9525">
            <a:solidFill>
              <a:schemeClr val="tx1"/>
            </a:solidFill>
            <a:round/>
            <a:headEnd/>
            <a:tailEnd/>
          </a:ln>
          <a:effectLst>
            <a:innerShdw dist="63500" dir="4200000">
              <a:srgbClr val="FFFF00"/>
            </a:innerShdw>
          </a:effectLst>
        </p:spPr>
        <p:txBody>
          <a:bodyPr wrap="none" anchor="ctr"/>
          <a:lstStyle/>
          <a:p>
            <a:pPr algn="ctr" eaLnBrk="0" hangingPunct="0">
              <a:lnSpc>
                <a:spcPct val="100000"/>
              </a:lnSpc>
              <a:spcBef>
                <a:spcPct val="0"/>
              </a:spcBef>
              <a:buClrTx/>
              <a:buFontTx/>
              <a:buNone/>
            </a:pPr>
            <a:endParaRPr lang="en-US" sz="1800" b="1" dirty="0">
              <a:solidFill>
                <a:schemeClr val="tx2"/>
              </a:solidFill>
              <a:latin typeface="Arial" charset="0"/>
            </a:endParaRPr>
          </a:p>
          <a:p>
            <a:pPr algn="ctr" eaLnBrk="0" hangingPunct="0">
              <a:lnSpc>
                <a:spcPct val="100000"/>
              </a:lnSpc>
              <a:spcBef>
                <a:spcPct val="0"/>
              </a:spcBef>
              <a:buClrTx/>
              <a:buFontTx/>
              <a:buNone/>
            </a:pPr>
            <a:r>
              <a:rPr lang="en-US" sz="2000" b="1" dirty="0">
                <a:solidFill>
                  <a:srgbClr val="FFFF00"/>
                </a:solidFill>
                <a:latin typeface="Arial" charset="0"/>
              </a:rPr>
              <a:t>Close Die /</a:t>
            </a:r>
          </a:p>
          <a:p>
            <a:pPr algn="ctr" eaLnBrk="0" hangingPunct="0">
              <a:lnSpc>
                <a:spcPct val="100000"/>
              </a:lnSpc>
              <a:spcBef>
                <a:spcPct val="0"/>
              </a:spcBef>
              <a:buClrTx/>
              <a:buFontTx/>
              <a:buNone/>
            </a:pPr>
            <a:r>
              <a:rPr lang="en-US" sz="2000" b="1" dirty="0">
                <a:solidFill>
                  <a:srgbClr val="FFFF00"/>
                </a:solidFill>
                <a:latin typeface="Arial" charset="0"/>
              </a:rPr>
              <a:t> Impression Die</a:t>
            </a:r>
          </a:p>
          <a:p>
            <a:pPr algn="ctr" eaLnBrk="0" hangingPunct="0">
              <a:lnSpc>
                <a:spcPct val="100000"/>
              </a:lnSpc>
              <a:spcBef>
                <a:spcPct val="0"/>
              </a:spcBef>
              <a:buClrTx/>
              <a:buFontTx/>
              <a:buNone/>
            </a:pPr>
            <a:r>
              <a:rPr lang="en-US" sz="2000" b="1" dirty="0">
                <a:solidFill>
                  <a:srgbClr val="FFFF00"/>
                </a:solidFill>
                <a:latin typeface="Arial" charset="0"/>
              </a:rPr>
              <a:t> Forgings</a:t>
            </a:r>
          </a:p>
          <a:p>
            <a:pPr algn="ctr" eaLnBrk="0" hangingPunct="0">
              <a:lnSpc>
                <a:spcPct val="100000"/>
              </a:lnSpc>
              <a:spcBef>
                <a:spcPct val="0"/>
              </a:spcBef>
              <a:buClrTx/>
              <a:buFontTx/>
              <a:buNone/>
            </a:pPr>
            <a:endParaRPr lang="en-US" sz="1800" b="1" dirty="0">
              <a:solidFill>
                <a:schemeClr val="tx2"/>
              </a:solidFill>
              <a:latin typeface="Arial" charset="0"/>
            </a:endParaRPr>
          </a:p>
        </p:txBody>
      </p:sp>
      <p:sp>
        <p:nvSpPr>
          <p:cNvPr id="45067" name="Oval 11"/>
          <p:cNvSpPr>
            <a:spLocks noChangeArrowheads="1"/>
          </p:cNvSpPr>
          <p:nvPr/>
        </p:nvSpPr>
        <p:spPr bwMode="auto">
          <a:xfrm>
            <a:off x="6356350" y="1981200"/>
            <a:ext cx="2063750" cy="1524000"/>
          </a:xfrm>
          <a:prstGeom prst="ellipse">
            <a:avLst/>
          </a:prstGeom>
          <a:solidFill>
            <a:schemeClr val="accent1"/>
          </a:solidFill>
          <a:ln w="9525">
            <a:solidFill>
              <a:schemeClr val="tx1"/>
            </a:solidFill>
            <a:round/>
            <a:headEnd/>
            <a:tailEnd/>
          </a:ln>
          <a:effectLst>
            <a:innerShdw dist="63500" dir="4200000">
              <a:srgbClr val="FFFF00"/>
            </a:innerShdw>
          </a:effectLst>
        </p:spPr>
        <p:txBody>
          <a:bodyPr wrap="none" anchor="ctr"/>
          <a:lstStyle/>
          <a:p>
            <a:pPr algn="ctr" eaLnBrk="0" hangingPunct="0">
              <a:lnSpc>
                <a:spcPct val="100000"/>
              </a:lnSpc>
              <a:spcBef>
                <a:spcPct val="0"/>
              </a:spcBef>
              <a:buClrTx/>
              <a:buFontTx/>
              <a:buNone/>
            </a:pPr>
            <a:endParaRPr lang="en-US" sz="1800" b="1" dirty="0">
              <a:solidFill>
                <a:schemeClr val="tx2"/>
              </a:solidFill>
              <a:latin typeface="Arial" charset="0"/>
            </a:endParaRPr>
          </a:p>
          <a:p>
            <a:pPr algn="ctr" eaLnBrk="0" hangingPunct="0">
              <a:lnSpc>
                <a:spcPct val="100000"/>
              </a:lnSpc>
              <a:spcBef>
                <a:spcPct val="0"/>
              </a:spcBef>
              <a:buClrTx/>
              <a:buFontTx/>
              <a:buNone/>
            </a:pPr>
            <a:r>
              <a:rPr lang="en-US" sz="2000" b="1" dirty="0">
                <a:solidFill>
                  <a:srgbClr val="FFFF00"/>
                </a:solidFill>
                <a:latin typeface="Arial" charset="0"/>
              </a:rPr>
              <a:t>Seamless</a:t>
            </a:r>
          </a:p>
          <a:p>
            <a:pPr algn="ctr" eaLnBrk="0" hangingPunct="0">
              <a:lnSpc>
                <a:spcPct val="100000"/>
              </a:lnSpc>
              <a:spcBef>
                <a:spcPct val="0"/>
              </a:spcBef>
              <a:buClrTx/>
              <a:buFontTx/>
              <a:buNone/>
            </a:pPr>
            <a:r>
              <a:rPr lang="en-US" sz="2000" b="1" dirty="0">
                <a:solidFill>
                  <a:srgbClr val="FFFF00"/>
                </a:solidFill>
                <a:latin typeface="Arial" charset="0"/>
              </a:rPr>
              <a:t>Rolled Ring</a:t>
            </a:r>
          </a:p>
          <a:p>
            <a:pPr algn="ctr" eaLnBrk="0" hangingPunct="0">
              <a:lnSpc>
                <a:spcPct val="100000"/>
              </a:lnSpc>
              <a:spcBef>
                <a:spcPct val="0"/>
              </a:spcBef>
              <a:buClrTx/>
              <a:buFontTx/>
              <a:buNone/>
            </a:pPr>
            <a:r>
              <a:rPr lang="en-US" sz="2000" b="1" dirty="0">
                <a:solidFill>
                  <a:srgbClr val="FFFF00"/>
                </a:solidFill>
                <a:latin typeface="Arial" charset="0"/>
              </a:rPr>
              <a:t>Forgings</a:t>
            </a:r>
          </a:p>
          <a:p>
            <a:pPr algn="ctr" eaLnBrk="0" hangingPunct="0">
              <a:lnSpc>
                <a:spcPct val="100000"/>
              </a:lnSpc>
              <a:spcBef>
                <a:spcPct val="0"/>
              </a:spcBef>
              <a:buClrTx/>
              <a:buFontTx/>
              <a:buNone/>
            </a:pPr>
            <a:endParaRPr lang="en-US" sz="1800" b="1" dirty="0">
              <a:solidFill>
                <a:schemeClr val="tx2"/>
              </a:solidFill>
              <a:latin typeface="Arial" charset="0"/>
            </a:endParaRPr>
          </a:p>
        </p:txBody>
      </p:sp>
      <p:sp>
        <p:nvSpPr>
          <p:cNvPr id="45069" name="Line 13"/>
          <p:cNvSpPr>
            <a:spLocks noChangeShapeType="1"/>
          </p:cNvSpPr>
          <p:nvPr/>
        </p:nvSpPr>
        <p:spPr bwMode="auto">
          <a:xfrm flipH="1">
            <a:off x="3302000" y="1066800"/>
            <a:ext cx="1733550" cy="1219200"/>
          </a:xfrm>
          <a:prstGeom prst="line">
            <a:avLst/>
          </a:prstGeom>
          <a:noFill/>
          <a:ln w="25400">
            <a:solidFill>
              <a:schemeClr val="accent5">
                <a:lumMod val="25000"/>
              </a:schemeClr>
            </a:solidFill>
            <a:prstDash val="solid"/>
            <a:round/>
            <a:headEnd/>
            <a:tailEnd type="triangle"/>
          </a:ln>
          <a:effectLst/>
        </p:spPr>
        <p:txBody>
          <a:bodyPr wrap="none" anchor="ctr"/>
          <a:lstStyle/>
          <a:p>
            <a:endParaRPr lang="en-US"/>
          </a:p>
        </p:txBody>
      </p:sp>
      <p:sp>
        <p:nvSpPr>
          <p:cNvPr id="45070" name="Line 14"/>
          <p:cNvSpPr>
            <a:spLocks noChangeShapeType="1"/>
          </p:cNvSpPr>
          <p:nvPr/>
        </p:nvSpPr>
        <p:spPr bwMode="auto">
          <a:xfrm flipH="1" flipV="1">
            <a:off x="5035550" y="1066800"/>
            <a:ext cx="1485900" cy="1295400"/>
          </a:xfrm>
          <a:prstGeom prst="line">
            <a:avLst/>
          </a:prstGeom>
          <a:noFill/>
          <a:ln w="25400">
            <a:solidFill>
              <a:schemeClr val="accent5">
                <a:lumMod val="25000"/>
              </a:schemeClr>
            </a:solidFill>
            <a:prstDash val="solid"/>
            <a:round/>
            <a:headEnd type="triangle"/>
            <a:tailEnd type="none"/>
          </a:ln>
          <a:effectLst/>
        </p:spPr>
        <p:txBody>
          <a:bodyPr wrap="none" anchor="ctr"/>
          <a:lstStyle/>
          <a:p>
            <a:endParaRPr lang="en-US"/>
          </a:p>
        </p:txBody>
      </p:sp>
      <p:sp>
        <p:nvSpPr>
          <p:cNvPr id="45075" name="Text Box 19"/>
          <p:cNvSpPr txBox="1">
            <a:spLocks noChangeArrowheads="1"/>
          </p:cNvSpPr>
          <p:nvPr/>
        </p:nvSpPr>
        <p:spPr bwMode="auto">
          <a:xfrm>
            <a:off x="577850" y="5410200"/>
            <a:ext cx="8667750" cy="400110"/>
          </a:xfrm>
          <a:prstGeom prst="rect">
            <a:avLst/>
          </a:prstGeom>
          <a:gradFill>
            <a:gsLst>
              <a:gs pos="0">
                <a:srgbClr val="DDEBCF"/>
              </a:gs>
              <a:gs pos="50000">
                <a:srgbClr val="9CB86E"/>
              </a:gs>
              <a:gs pos="100000">
                <a:srgbClr val="156B13"/>
              </a:gs>
            </a:gsLst>
            <a:lin ang="5400000" scaled="0"/>
          </a:gradFill>
          <a:ln w="9525">
            <a:noFill/>
            <a:miter lim="800000"/>
            <a:headEnd/>
            <a:tailEnd/>
          </a:ln>
          <a:effectLst/>
        </p:spPr>
        <p:txBody>
          <a:bodyPr wrap="square">
            <a:spAutoFit/>
          </a:bodyPr>
          <a:lstStyle/>
          <a:p>
            <a:pPr algn="ctr">
              <a:lnSpc>
                <a:spcPct val="100000"/>
              </a:lnSpc>
              <a:spcBef>
                <a:spcPct val="50000"/>
              </a:spcBef>
              <a:buClrTx/>
              <a:buFontTx/>
              <a:buNone/>
            </a:pPr>
            <a:r>
              <a:rPr lang="en-US" sz="2000" b="1" i="1" dirty="0">
                <a:solidFill>
                  <a:srgbClr val="002060"/>
                </a:solidFill>
                <a:latin typeface="Times New Roman" pitchFamily="18" charset="0"/>
              </a:rPr>
              <a:t>“</a:t>
            </a:r>
            <a:r>
              <a:rPr lang="en-US" sz="2000" b="1" i="1" dirty="0">
                <a:solidFill>
                  <a:srgbClr val="002060"/>
                </a:solidFill>
                <a:latin typeface="Arial" pitchFamily="34" charset="0"/>
                <a:cs typeface="Arial" pitchFamily="34" charset="0"/>
              </a:rPr>
              <a:t>Forging is the term for shaping metal by plastic deformation”</a:t>
            </a:r>
          </a:p>
        </p:txBody>
      </p:sp>
      <p:cxnSp>
        <p:nvCxnSpPr>
          <p:cNvPr id="16" name="Straight Arrow Connector 15"/>
          <p:cNvCxnSpPr>
            <a:endCxn id="45062" idx="0"/>
          </p:cNvCxnSpPr>
          <p:nvPr/>
        </p:nvCxnSpPr>
        <p:spPr bwMode="auto">
          <a:xfrm rot="5400000">
            <a:off x="4329941" y="1731929"/>
            <a:ext cx="1370806" cy="42136"/>
          </a:xfrm>
          <a:prstGeom prst="straightConnector1">
            <a:avLst/>
          </a:prstGeom>
          <a:noFill/>
          <a:ln w="25400" cap="flat" cmpd="sng" algn="ctr">
            <a:solidFill>
              <a:schemeClr val="accent5">
                <a:lumMod val="25000"/>
              </a:schemeClr>
            </a:solidFill>
            <a:prstDash val="solid"/>
            <a:round/>
            <a:headEnd type="none" w="med" len="med"/>
            <a:tailEnd type="triangle"/>
          </a:ln>
          <a:effectLst/>
        </p:spPr>
      </p:cxnSp>
      <p:sp>
        <p:nvSpPr>
          <p:cNvPr id="13" name="Rectangle 1026"/>
          <p:cNvSpPr>
            <a:spLocks noGrp="1" noChangeArrowheads="1"/>
          </p:cNvSpPr>
          <p:nvPr>
            <p:ph type="title"/>
          </p:nvPr>
        </p:nvSpPr>
        <p:spPr>
          <a:xfrm>
            <a:off x="457200" y="304800"/>
            <a:ext cx="9067800" cy="762000"/>
          </a:xfrm>
          <a:gradFill>
            <a:gsLst>
              <a:gs pos="0">
                <a:srgbClr val="FFF200"/>
              </a:gs>
              <a:gs pos="45000">
                <a:srgbClr val="FF7A00"/>
              </a:gs>
              <a:gs pos="70000">
                <a:srgbClr val="FF0300"/>
              </a:gs>
              <a:gs pos="100000">
                <a:srgbClr val="4D0808"/>
              </a:gs>
            </a:gsLst>
            <a:lin ang="5400000" scaled="0"/>
          </a:gradFill>
        </p:spPr>
        <p:txBody>
          <a:bodyPr anchor="ctr" anchorCtr="0"/>
          <a:lstStyle/>
          <a:p>
            <a:pPr algn="ctr"/>
            <a:r>
              <a:rPr lang="en-US" b="1" dirty="0">
                <a:solidFill>
                  <a:schemeClr val="accent5">
                    <a:lumMod val="25000"/>
                  </a:schemeClr>
                </a:solidFill>
                <a:latin typeface="Arial Black" pitchFamily="34" charset="0"/>
              </a:rPr>
              <a:t>Forging Facilities</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381000" y="381000"/>
            <a:ext cx="9144000" cy="762000"/>
          </a:xfrm>
          <a:gradFill>
            <a:gsLst>
              <a:gs pos="0">
                <a:srgbClr val="FFF200"/>
              </a:gs>
              <a:gs pos="45000">
                <a:srgbClr val="FF7A00"/>
              </a:gs>
              <a:gs pos="70000">
                <a:srgbClr val="FF0300"/>
              </a:gs>
              <a:gs pos="100000">
                <a:srgbClr val="4D0808"/>
              </a:gs>
            </a:gsLst>
            <a:lin ang="5400000" scaled="0"/>
          </a:gradFill>
        </p:spPr>
        <p:txBody>
          <a:bodyPr anchor="ctr" anchorCtr="0"/>
          <a:lstStyle/>
          <a:p>
            <a:pPr algn="ctr"/>
            <a:r>
              <a:rPr lang="en-US" b="1" dirty="0">
                <a:solidFill>
                  <a:schemeClr val="accent5">
                    <a:lumMod val="25000"/>
                  </a:schemeClr>
                </a:solidFill>
              </a:rPr>
              <a:t>Open Forging Press</a:t>
            </a:r>
          </a:p>
        </p:txBody>
      </p:sp>
      <p:sp>
        <p:nvSpPr>
          <p:cNvPr id="5" name="Rectangle 4"/>
          <p:cNvSpPr/>
          <p:nvPr/>
        </p:nvSpPr>
        <p:spPr>
          <a:xfrm>
            <a:off x="495300" y="1371600"/>
            <a:ext cx="4076700" cy="2062103"/>
          </a:xfrm>
          <a:prstGeom prst="rect">
            <a:avLst/>
          </a:prstGeom>
        </p:spPr>
        <p:txBody>
          <a:bodyPr wrap="square">
            <a:spAutoFit/>
          </a:bodyPr>
          <a:lstStyle/>
          <a:p>
            <a:r>
              <a:rPr lang="en-US" sz="2000" dirty="0">
                <a:solidFill>
                  <a:schemeClr val="accent5">
                    <a:lumMod val="25000"/>
                  </a:schemeClr>
                </a:solidFill>
                <a:latin typeface="Arial" pitchFamily="34" charset="0"/>
                <a:cs typeface="Arial" pitchFamily="34" charset="0"/>
              </a:rPr>
              <a:t>  </a:t>
            </a:r>
            <a:r>
              <a:rPr lang="en-US" sz="2000" b="1" dirty="0">
                <a:solidFill>
                  <a:schemeClr val="accent5">
                    <a:lumMod val="25000"/>
                  </a:schemeClr>
                </a:solidFill>
                <a:latin typeface="Arial" pitchFamily="34" charset="0"/>
                <a:cs typeface="Arial" pitchFamily="34" charset="0"/>
              </a:rPr>
              <a:t>2500 Ton Open Forging </a:t>
            </a:r>
          </a:p>
          <a:p>
            <a:pPr>
              <a:buNone/>
            </a:pPr>
            <a:r>
              <a:rPr lang="en-US" sz="2000" b="1" dirty="0">
                <a:solidFill>
                  <a:schemeClr val="accent5">
                    <a:lumMod val="25000"/>
                  </a:schemeClr>
                </a:solidFill>
                <a:latin typeface="Arial" pitchFamily="34" charset="0"/>
                <a:cs typeface="Arial" pitchFamily="34" charset="0"/>
              </a:rPr>
              <a:t>    Hydraulic Press</a:t>
            </a:r>
          </a:p>
          <a:p>
            <a:pPr>
              <a:buNone/>
            </a:pPr>
            <a:r>
              <a:rPr lang="en-US" sz="2000" dirty="0">
                <a:solidFill>
                  <a:schemeClr val="accent5">
                    <a:lumMod val="25000"/>
                  </a:schemeClr>
                </a:solidFill>
                <a:latin typeface="Arial" pitchFamily="34" charset="0"/>
                <a:cs typeface="Arial" pitchFamily="34" charset="0"/>
              </a:rPr>
              <a:t> </a:t>
            </a:r>
          </a:p>
          <a:p>
            <a:r>
              <a:rPr lang="en-US" sz="2000" dirty="0">
                <a:solidFill>
                  <a:schemeClr val="accent5">
                    <a:lumMod val="25000"/>
                  </a:schemeClr>
                </a:solidFill>
                <a:latin typeface="Arial" pitchFamily="34" charset="0"/>
                <a:cs typeface="Arial" pitchFamily="34" charset="0"/>
              </a:rPr>
              <a:t> </a:t>
            </a:r>
            <a:r>
              <a:rPr lang="en-US" sz="2000" b="1" dirty="0">
                <a:solidFill>
                  <a:schemeClr val="accent5">
                    <a:lumMod val="25000"/>
                  </a:schemeClr>
                </a:solidFill>
                <a:latin typeface="Arial" pitchFamily="34" charset="0"/>
                <a:cs typeface="Arial" pitchFamily="34" charset="0"/>
              </a:rPr>
              <a:t>15 Ton Electric Manipulator</a:t>
            </a:r>
          </a:p>
          <a:p>
            <a:pPr>
              <a:buNone/>
            </a:pPr>
            <a:endParaRPr lang="en-US" sz="2000" dirty="0">
              <a:solidFill>
                <a:schemeClr val="accent5">
                  <a:lumMod val="25000"/>
                </a:schemeClr>
              </a:solidFill>
              <a:latin typeface="Arial" pitchFamily="34" charset="0"/>
              <a:cs typeface="Arial" pitchFamily="34" charset="0"/>
            </a:endParaRPr>
          </a:p>
          <a:p>
            <a:r>
              <a:rPr lang="en-US" sz="2000" dirty="0">
                <a:solidFill>
                  <a:schemeClr val="accent5">
                    <a:lumMod val="25000"/>
                  </a:schemeClr>
                </a:solidFill>
                <a:latin typeface="Arial" pitchFamily="34" charset="0"/>
                <a:cs typeface="Arial" pitchFamily="34" charset="0"/>
              </a:rPr>
              <a:t> </a:t>
            </a:r>
            <a:r>
              <a:rPr lang="en-US" sz="2000" b="1" dirty="0">
                <a:solidFill>
                  <a:schemeClr val="accent5">
                    <a:lumMod val="25000"/>
                  </a:schemeClr>
                </a:solidFill>
                <a:latin typeface="Arial" pitchFamily="34" charset="0"/>
                <a:cs typeface="Arial" pitchFamily="34" charset="0"/>
              </a:rPr>
              <a:t>Siemens S7 PLC integrated</a:t>
            </a:r>
          </a:p>
        </p:txBody>
      </p:sp>
      <p:sp>
        <p:nvSpPr>
          <p:cNvPr id="7" name="Rectangle 6"/>
          <p:cNvSpPr/>
          <p:nvPr/>
        </p:nvSpPr>
        <p:spPr>
          <a:xfrm>
            <a:off x="577850" y="5105400"/>
            <a:ext cx="8832850" cy="954107"/>
          </a:xfrm>
          <a:prstGeom prst="rect">
            <a:avLst/>
          </a:prstGeom>
        </p:spPr>
        <p:txBody>
          <a:bodyPr wrap="square">
            <a:spAutoFit/>
          </a:bodyPr>
          <a:lstStyle/>
          <a:p>
            <a:pPr algn="ctr">
              <a:buNone/>
            </a:pPr>
            <a:r>
              <a:rPr lang="en-US" sz="2800" dirty="0">
                <a:solidFill>
                  <a:schemeClr val="accent5">
                    <a:lumMod val="25000"/>
                  </a:schemeClr>
                </a:solidFill>
                <a:latin typeface="Arial" pitchFamily="34" charset="0"/>
                <a:cs typeface="Arial" pitchFamily="34" charset="0"/>
              </a:rPr>
              <a:t> </a:t>
            </a:r>
            <a:r>
              <a:rPr lang="en-US" sz="2800" b="1" dirty="0">
                <a:solidFill>
                  <a:schemeClr val="accent5">
                    <a:lumMod val="25000"/>
                  </a:schemeClr>
                </a:solidFill>
                <a:latin typeface="Arial" pitchFamily="34" charset="0"/>
                <a:cs typeface="Arial" pitchFamily="34" charset="0"/>
              </a:rPr>
              <a:t>Maximum Single Piece Forging capacity</a:t>
            </a:r>
          </a:p>
          <a:p>
            <a:pPr algn="ctr">
              <a:buNone/>
            </a:pPr>
            <a:r>
              <a:rPr lang="en-US" sz="2800" b="1" dirty="0">
                <a:solidFill>
                  <a:schemeClr val="accent5">
                    <a:lumMod val="25000"/>
                  </a:schemeClr>
                </a:solidFill>
                <a:latin typeface="Arial" pitchFamily="34" charset="0"/>
                <a:cs typeface="Arial" pitchFamily="34" charset="0"/>
              </a:rPr>
              <a:t> 15 Ton </a:t>
            </a:r>
          </a:p>
        </p:txBody>
      </p:sp>
      <p:pic>
        <p:nvPicPr>
          <p:cNvPr id="6" name="Picture 2"/>
          <p:cNvPicPr>
            <a:picLocks noChangeAspect="1" noChangeArrowheads="1"/>
          </p:cNvPicPr>
          <p:nvPr/>
        </p:nvPicPr>
        <p:blipFill>
          <a:blip r:embed="rId2" cstate="print"/>
          <a:srcRect l="10606" r="9091" b="21212"/>
          <a:stretch>
            <a:fillRect/>
          </a:stretch>
        </p:blipFill>
        <p:spPr bwMode="auto">
          <a:xfrm>
            <a:off x="4267201" y="1219200"/>
            <a:ext cx="5068276" cy="3729486"/>
          </a:xfrm>
          <a:prstGeom prst="rect">
            <a:avLst/>
          </a:prstGeom>
          <a:noFill/>
          <a:ln w="9525">
            <a:noFill/>
            <a:miter lim="800000"/>
            <a:headEnd/>
            <a:tailEnd/>
          </a:ln>
          <a:effec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a:xfrm>
            <a:off x="381000" y="381000"/>
            <a:ext cx="9144000" cy="762000"/>
          </a:xfrm>
          <a:gradFill>
            <a:gsLst>
              <a:gs pos="0">
                <a:srgbClr val="FFF200"/>
              </a:gs>
              <a:gs pos="45000">
                <a:srgbClr val="FF7A00"/>
              </a:gs>
              <a:gs pos="70000">
                <a:srgbClr val="FF0300"/>
              </a:gs>
              <a:gs pos="100000">
                <a:srgbClr val="4D0808"/>
              </a:gs>
            </a:gsLst>
            <a:lin ang="5400000" scaled="0"/>
          </a:gradFill>
        </p:spPr>
        <p:txBody>
          <a:bodyPr anchor="ctr" anchorCtr="0"/>
          <a:lstStyle/>
          <a:p>
            <a:pPr algn="ctr"/>
            <a:r>
              <a:rPr lang="en-US" b="1" dirty="0">
                <a:solidFill>
                  <a:schemeClr val="accent5">
                    <a:lumMod val="25000"/>
                  </a:schemeClr>
                </a:solidFill>
              </a:rPr>
              <a:t>Open Forging Hammers</a:t>
            </a:r>
          </a:p>
        </p:txBody>
      </p:sp>
      <p:sp>
        <p:nvSpPr>
          <p:cNvPr id="5" name="Rectangle 4"/>
          <p:cNvSpPr/>
          <p:nvPr/>
        </p:nvSpPr>
        <p:spPr>
          <a:xfrm>
            <a:off x="1143000" y="1295400"/>
            <a:ext cx="7696200" cy="2850011"/>
          </a:xfrm>
          <a:prstGeom prst="rect">
            <a:avLst/>
          </a:prstGeom>
        </p:spPr>
        <p:txBody>
          <a:bodyPr wrap="square">
            <a:spAutoFit/>
          </a:bodyPr>
          <a:lstStyle/>
          <a:p>
            <a:pPr>
              <a:buNone/>
            </a:pPr>
            <a:r>
              <a:rPr lang="en-US" sz="2800" dirty="0">
                <a:solidFill>
                  <a:schemeClr val="accent5">
                    <a:lumMod val="25000"/>
                  </a:schemeClr>
                </a:solidFill>
              </a:rPr>
              <a:t>Open Forgings Hammer - 1 No. (MP-DEL)</a:t>
            </a:r>
          </a:p>
          <a:p>
            <a:pPr>
              <a:buNone/>
            </a:pPr>
            <a:r>
              <a:rPr lang="en-US" sz="2800" dirty="0">
                <a:solidFill>
                  <a:schemeClr val="accent5">
                    <a:lumMod val="25000"/>
                  </a:schemeClr>
                </a:solidFill>
              </a:rPr>
              <a:t>Open Forgings Hammer - 2 Nos. (BG-FBD)</a:t>
            </a:r>
          </a:p>
          <a:p>
            <a:pPr>
              <a:buNone/>
            </a:pPr>
            <a:r>
              <a:rPr lang="en-US" sz="2800" dirty="0">
                <a:solidFill>
                  <a:schemeClr val="accent5">
                    <a:lumMod val="25000"/>
                  </a:schemeClr>
                </a:solidFill>
              </a:rPr>
              <a:t>Electro Hydraulic Hammer - 1 No. (BG-FBD)</a:t>
            </a:r>
          </a:p>
          <a:p>
            <a:pPr>
              <a:buNone/>
            </a:pPr>
            <a:r>
              <a:rPr lang="en-US" sz="2800" dirty="0">
                <a:solidFill>
                  <a:schemeClr val="accent5">
                    <a:lumMod val="25000"/>
                  </a:schemeClr>
                </a:solidFill>
              </a:rPr>
              <a:t>MPM Hammer  – 1 No. (BG-FBD)</a:t>
            </a:r>
          </a:p>
          <a:p>
            <a:pPr marL="342900" lvl="0" indent="-342900">
              <a:buNone/>
              <a:defRPr/>
            </a:pPr>
            <a:r>
              <a:rPr lang="en-US" sz="2800" dirty="0">
                <a:solidFill>
                  <a:schemeClr val="accent5">
                    <a:lumMod val="25000"/>
                  </a:schemeClr>
                </a:solidFill>
              </a:rPr>
              <a:t>Forging Press Hydraulic- 1000 Ton (BG-FBD)</a:t>
            </a:r>
          </a:p>
          <a:p>
            <a:pPr marL="342900" lvl="0" indent="-342900">
              <a:buNone/>
              <a:defRPr/>
            </a:pPr>
            <a:r>
              <a:rPr lang="en-US" sz="2800" dirty="0">
                <a:solidFill>
                  <a:schemeClr val="accent5">
                    <a:lumMod val="25000"/>
                  </a:schemeClr>
                </a:solidFill>
              </a:rPr>
              <a:t>Trimming Press – 1000 Ton (BG-FBD)</a:t>
            </a:r>
          </a:p>
        </p:txBody>
      </p:sp>
      <p:pic>
        <p:nvPicPr>
          <p:cNvPr id="4" name="Picture 3" descr="DSC_0914 copy.JPG"/>
          <p:cNvPicPr>
            <a:picLocks noChangeAspect="1"/>
          </p:cNvPicPr>
          <p:nvPr/>
        </p:nvPicPr>
        <p:blipFill>
          <a:blip r:embed="rId2" cstate="print"/>
          <a:srcRect l="12405" t="4162" r="22811" b="10513"/>
          <a:stretch>
            <a:fillRect/>
          </a:stretch>
        </p:blipFill>
        <p:spPr>
          <a:xfrm rot="16200000">
            <a:off x="4650058" y="4276493"/>
            <a:ext cx="2358483" cy="2057400"/>
          </a:xfrm>
          <a:prstGeom prst="rect">
            <a:avLst/>
          </a:prstGeom>
        </p:spPr>
      </p:pic>
      <p:pic>
        <p:nvPicPr>
          <p:cNvPr id="6" name="Picture 5" descr="DSC_0914 copy.JPG"/>
          <p:cNvPicPr>
            <a:picLocks noChangeAspect="1"/>
          </p:cNvPicPr>
          <p:nvPr/>
        </p:nvPicPr>
        <p:blipFill>
          <a:blip r:embed="rId3" cstate="print"/>
          <a:srcRect l="12405" t="4162" r="22811" b="10513"/>
          <a:stretch>
            <a:fillRect/>
          </a:stretch>
        </p:blipFill>
        <p:spPr>
          <a:xfrm flipH="1">
            <a:off x="2153273" y="4198435"/>
            <a:ext cx="2349961" cy="2049965"/>
          </a:xfrm>
          <a:prstGeom prst="rect">
            <a:avLst/>
          </a:prstGeom>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81000" y="381000"/>
            <a:ext cx="9144000" cy="685800"/>
          </a:xfrm>
          <a:gradFill>
            <a:gsLst>
              <a:gs pos="0">
                <a:srgbClr val="FFF200"/>
              </a:gs>
              <a:gs pos="45000">
                <a:srgbClr val="FF7A00"/>
              </a:gs>
              <a:gs pos="70000">
                <a:srgbClr val="FF0300"/>
              </a:gs>
              <a:gs pos="100000">
                <a:srgbClr val="4D0808"/>
              </a:gs>
            </a:gsLst>
            <a:lin ang="5400000" scaled="0"/>
          </a:gradFill>
        </p:spPr>
        <p:txBody>
          <a:bodyPr anchor="ctr" anchorCtr="0"/>
          <a:lstStyle/>
          <a:p>
            <a:pPr algn="ctr"/>
            <a:r>
              <a:rPr lang="en-US" b="1" dirty="0">
                <a:solidFill>
                  <a:schemeClr val="accent5">
                    <a:lumMod val="25000"/>
                  </a:schemeClr>
                </a:solidFill>
              </a:rPr>
              <a:t>Close Die Forging Lines</a:t>
            </a:r>
          </a:p>
        </p:txBody>
      </p:sp>
      <p:sp>
        <p:nvSpPr>
          <p:cNvPr id="50179" name="Rectangle 3"/>
          <p:cNvSpPr>
            <a:spLocks noGrp="1" noChangeArrowheads="1"/>
          </p:cNvSpPr>
          <p:nvPr>
            <p:ph type="body" sz="half" idx="1"/>
          </p:nvPr>
        </p:nvSpPr>
        <p:spPr>
          <a:xfrm>
            <a:off x="412750" y="1143000"/>
            <a:ext cx="8832850" cy="1676400"/>
          </a:xfrm>
        </p:spPr>
        <p:txBody>
          <a:bodyPr/>
          <a:lstStyle/>
          <a:p>
            <a:pPr>
              <a:lnSpc>
                <a:spcPct val="90000"/>
              </a:lnSpc>
            </a:pPr>
            <a:r>
              <a:rPr lang="en-US" sz="2600" dirty="0">
                <a:solidFill>
                  <a:schemeClr val="accent5">
                    <a:lumMod val="25000"/>
                  </a:schemeClr>
                </a:solidFill>
              </a:rPr>
              <a:t>40 MT Counter Blow Close Die Hammer (BG-FBD)</a:t>
            </a:r>
          </a:p>
          <a:p>
            <a:pPr>
              <a:lnSpc>
                <a:spcPct val="90000"/>
              </a:lnSpc>
            </a:pPr>
            <a:r>
              <a:rPr lang="en-US" sz="2600" dirty="0">
                <a:solidFill>
                  <a:schemeClr val="accent5">
                    <a:lumMod val="25000"/>
                  </a:schemeClr>
                </a:solidFill>
              </a:rPr>
              <a:t>13 MT Counter blow Close Die Hammer (MP-DEL)</a:t>
            </a:r>
          </a:p>
          <a:p>
            <a:pPr>
              <a:lnSpc>
                <a:spcPct val="90000"/>
              </a:lnSpc>
            </a:pPr>
            <a:r>
              <a:rPr lang="en-US" sz="2600" dirty="0">
                <a:solidFill>
                  <a:schemeClr val="accent5">
                    <a:lumMod val="25000"/>
                  </a:schemeClr>
                </a:solidFill>
              </a:rPr>
              <a:t>25 MT Counter Blow Close Die Hammer (BG-FBD)</a:t>
            </a:r>
          </a:p>
          <a:p>
            <a:pPr>
              <a:lnSpc>
                <a:spcPct val="90000"/>
              </a:lnSpc>
            </a:pPr>
            <a:endParaRPr lang="en-US" sz="2600" dirty="0">
              <a:solidFill>
                <a:schemeClr val="accent5">
                  <a:lumMod val="25000"/>
                </a:schemeClr>
              </a:solidFill>
            </a:endParaRPr>
          </a:p>
          <a:p>
            <a:pPr>
              <a:lnSpc>
                <a:spcPct val="90000"/>
              </a:lnSpc>
            </a:pPr>
            <a:endParaRPr lang="en-US" sz="2600" dirty="0">
              <a:solidFill>
                <a:schemeClr val="accent5">
                  <a:lumMod val="25000"/>
                </a:schemeClr>
              </a:solidFill>
            </a:endParaRPr>
          </a:p>
          <a:p>
            <a:pPr>
              <a:lnSpc>
                <a:spcPct val="90000"/>
              </a:lnSpc>
            </a:pPr>
            <a:endParaRPr lang="en-US" sz="2200" dirty="0">
              <a:solidFill>
                <a:schemeClr val="accent5">
                  <a:lumMod val="25000"/>
                </a:schemeClr>
              </a:solidFill>
            </a:endParaRPr>
          </a:p>
          <a:p>
            <a:pPr>
              <a:lnSpc>
                <a:spcPct val="90000"/>
              </a:lnSpc>
              <a:buFontTx/>
              <a:buNone/>
            </a:pPr>
            <a:endParaRPr lang="en-US" sz="2400" dirty="0">
              <a:solidFill>
                <a:schemeClr val="accent5">
                  <a:lumMod val="25000"/>
                </a:schemeClr>
              </a:solidFill>
            </a:endParaRPr>
          </a:p>
        </p:txBody>
      </p:sp>
      <p:sp>
        <p:nvSpPr>
          <p:cNvPr id="10" name="Rectangle 3"/>
          <p:cNvSpPr txBox="1">
            <a:spLocks noChangeArrowheads="1"/>
          </p:cNvSpPr>
          <p:nvPr/>
        </p:nvSpPr>
        <p:spPr bwMode="auto">
          <a:xfrm>
            <a:off x="412750" y="2971800"/>
            <a:ext cx="4692650" cy="3352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
                <a:schemeClr val="accent1"/>
              </a:buClr>
              <a:buSzTx/>
              <a:buNone/>
              <a:tabLst/>
              <a:defRPr/>
            </a:pPr>
            <a:r>
              <a:rPr lang="en-US" sz="2600" b="1" kern="0" dirty="0">
                <a:solidFill>
                  <a:schemeClr val="accent5">
                    <a:lumMod val="25000"/>
                  </a:schemeClr>
                </a:solidFill>
                <a:latin typeface="+mn-lt"/>
              </a:rPr>
              <a:t>MP-DEL:</a:t>
            </a:r>
          </a:p>
          <a:p>
            <a:pPr marL="342900" marR="0" lvl="0" indent="-342900" algn="l" defTabSz="914400" rtl="0" eaLnBrk="1" fontAlgn="base" latinLnBrk="0" hangingPunct="1">
              <a:lnSpc>
                <a:spcPct val="90000"/>
              </a:lnSpc>
              <a:spcBef>
                <a:spcPct val="20000"/>
              </a:spcBef>
              <a:spcAft>
                <a:spcPct val="0"/>
              </a:spcAft>
              <a:buClr>
                <a:schemeClr val="accent1"/>
              </a:buClr>
              <a:buSzTx/>
              <a:buFontTx/>
              <a:buChar char="•"/>
              <a:tabLst/>
              <a:defRPr/>
            </a:pPr>
            <a:r>
              <a:rPr kumimoji="0" lang="en-US" sz="2600" b="0" i="0" u="none" strike="noStrike" kern="0" cap="none" spc="0" normalizeH="0" baseline="0" noProof="0" dirty="0">
                <a:ln>
                  <a:noFill/>
                </a:ln>
                <a:solidFill>
                  <a:schemeClr val="accent5">
                    <a:lumMod val="25000"/>
                  </a:schemeClr>
                </a:solidFill>
                <a:effectLst/>
                <a:uLnTx/>
                <a:uFillTx/>
                <a:latin typeface="+mn-lt"/>
                <a:ea typeface="+mn-ea"/>
                <a:cs typeface="+mn-cs"/>
              </a:rPr>
              <a:t>1 MT Drop Hammer</a:t>
            </a:r>
          </a:p>
          <a:p>
            <a:pPr marL="342900" marR="0" lvl="0" indent="-342900" algn="l" defTabSz="914400" rtl="0" eaLnBrk="1" fontAlgn="base" latinLnBrk="0" hangingPunct="1">
              <a:lnSpc>
                <a:spcPct val="90000"/>
              </a:lnSpc>
              <a:spcBef>
                <a:spcPct val="20000"/>
              </a:spcBef>
              <a:spcAft>
                <a:spcPct val="0"/>
              </a:spcAft>
              <a:buClr>
                <a:schemeClr val="accent1"/>
              </a:buClr>
              <a:buSzTx/>
              <a:buFontTx/>
              <a:buChar char="•"/>
              <a:tabLst/>
              <a:defRPr/>
            </a:pPr>
            <a:r>
              <a:rPr kumimoji="0" lang="en-US" sz="2600" b="0" i="0" u="none" strike="noStrike" kern="0" cap="none" spc="0" normalizeH="0" baseline="0" noProof="0" dirty="0">
                <a:ln>
                  <a:noFill/>
                </a:ln>
                <a:solidFill>
                  <a:schemeClr val="accent5">
                    <a:lumMod val="25000"/>
                  </a:schemeClr>
                </a:solidFill>
                <a:effectLst/>
                <a:uLnTx/>
                <a:uFillTx/>
                <a:latin typeface="+mn-lt"/>
                <a:ea typeface="+mn-ea"/>
                <a:cs typeface="+mn-cs"/>
              </a:rPr>
              <a:t>1600 Ton Forging Press</a:t>
            </a:r>
          </a:p>
          <a:p>
            <a:pPr marL="342900" marR="0" lvl="0" indent="-342900" algn="l" defTabSz="914400" rtl="0" eaLnBrk="1" fontAlgn="base" latinLnBrk="0" hangingPunct="1">
              <a:lnSpc>
                <a:spcPct val="90000"/>
              </a:lnSpc>
              <a:spcBef>
                <a:spcPct val="20000"/>
              </a:spcBef>
              <a:spcAft>
                <a:spcPct val="0"/>
              </a:spcAft>
              <a:buClr>
                <a:schemeClr val="accent1"/>
              </a:buClr>
              <a:buSzTx/>
              <a:buFontTx/>
              <a:buChar char="•"/>
              <a:tabLst/>
              <a:defRPr/>
            </a:pPr>
            <a:r>
              <a:rPr kumimoji="0" lang="en-US" sz="2600" b="0" i="0" u="none" strike="noStrike" kern="0" cap="none" spc="0" normalizeH="0" baseline="0" noProof="0" dirty="0">
                <a:ln>
                  <a:noFill/>
                </a:ln>
                <a:solidFill>
                  <a:schemeClr val="accent5">
                    <a:lumMod val="25000"/>
                  </a:schemeClr>
                </a:solidFill>
                <a:effectLst/>
                <a:uLnTx/>
                <a:uFillTx/>
                <a:latin typeface="+mn-lt"/>
                <a:ea typeface="+mn-ea"/>
                <a:cs typeface="+mn-cs"/>
              </a:rPr>
              <a:t>1250C Frame Hammer</a:t>
            </a:r>
          </a:p>
          <a:p>
            <a:pPr marL="342900" lvl="0" indent="-342900">
              <a:defRPr/>
            </a:pPr>
            <a:r>
              <a:rPr lang="en-US" dirty="0">
                <a:solidFill>
                  <a:schemeClr val="accent5">
                    <a:lumMod val="25000"/>
                  </a:schemeClr>
                </a:solidFill>
              </a:rPr>
              <a:t>Trimming Press – 150 Ton</a:t>
            </a:r>
          </a:p>
          <a:p>
            <a:pPr marL="342900" lvl="0" indent="-342900">
              <a:defRPr/>
            </a:pPr>
            <a:r>
              <a:rPr lang="en-US" dirty="0">
                <a:solidFill>
                  <a:schemeClr val="accent5">
                    <a:lumMod val="25000"/>
                  </a:schemeClr>
                </a:solidFill>
              </a:rPr>
              <a:t>Trimming Press – 250 Ton</a:t>
            </a:r>
          </a:p>
          <a:p>
            <a:pPr marL="342900" lvl="0" indent="-342900">
              <a:defRPr/>
            </a:pPr>
            <a:r>
              <a:rPr lang="en-US" dirty="0">
                <a:solidFill>
                  <a:schemeClr val="accent5">
                    <a:lumMod val="25000"/>
                  </a:schemeClr>
                </a:solidFill>
              </a:rPr>
              <a:t>Trimming Press – 630 Ton</a:t>
            </a:r>
            <a:endParaRPr kumimoji="0" lang="en-US" sz="2400" b="0" i="0" u="none" strike="noStrike" kern="0" cap="none" spc="0" normalizeH="0" baseline="0" noProof="0" dirty="0">
              <a:ln>
                <a:noFill/>
              </a:ln>
              <a:solidFill>
                <a:schemeClr val="accent5">
                  <a:lumMod val="25000"/>
                </a:schemeClr>
              </a:solidFill>
              <a:effectLst/>
              <a:uLnTx/>
              <a:uFillTx/>
              <a:latin typeface="+mn-lt"/>
              <a:ea typeface="+mn-ea"/>
              <a:cs typeface="+mn-cs"/>
            </a:endParaRPr>
          </a:p>
        </p:txBody>
      </p:sp>
      <p:pic>
        <p:nvPicPr>
          <p:cNvPr id="6" name="Picture 5" descr="Close Die Hammer.jpg"/>
          <p:cNvPicPr>
            <a:picLocks noChangeAspect="1"/>
          </p:cNvPicPr>
          <p:nvPr/>
        </p:nvPicPr>
        <p:blipFill>
          <a:blip r:embed="rId3"/>
          <a:srcRect l="7605" t="2729" r="4942" b="4478"/>
          <a:stretch>
            <a:fillRect/>
          </a:stretch>
        </p:blipFill>
        <p:spPr>
          <a:xfrm>
            <a:off x="7696200" y="3276600"/>
            <a:ext cx="1752600" cy="2590800"/>
          </a:xfrm>
          <a:prstGeom prst="rect">
            <a:avLst/>
          </a:prstGeom>
        </p:spPr>
      </p:pic>
      <p:pic>
        <p:nvPicPr>
          <p:cNvPr id="7" name="Picture 6" descr="Close Die Flanges.jpg"/>
          <p:cNvPicPr>
            <a:picLocks noChangeAspect="1"/>
          </p:cNvPicPr>
          <p:nvPr/>
        </p:nvPicPr>
        <p:blipFill>
          <a:blip r:embed="rId4"/>
          <a:srcRect l="14444" t="16667" r="4074" b="31111"/>
          <a:stretch>
            <a:fillRect/>
          </a:stretch>
        </p:blipFill>
        <p:spPr>
          <a:xfrm>
            <a:off x="4648200" y="3276600"/>
            <a:ext cx="3048000" cy="2590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box(in)">
                                      <p:cBhvr>
                                        <p:cTn id="7" dur="10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0179">
                                            <p:txEl>
                                              <p:pRg st="1" end="1"/>
                                            </p:txEl>
                                          </p:spTgt>
                                        </p:tgtEl>
                                        <p:attrNameLst>
                                          <p:attrName>style.visibility</p:attrName>
                                        </p:attrNameLst>
                                      </p:cBhvr>
                                      <p:to>
                                        <p:strVal val="visible"/>
                                      </p:to>
                                    </p:set>
                                    <p:animEffect transition="in" filter="box(in)">
                                      <p:cBhvr>
                                        <p:cTn id="12" dur="1000"/>
                                        <p:tgtEl>
                                          <p:spTgt spid="501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box(in)">
                                      <p:cBhvr>
                                        <p:cTn id="17" dur="1000"/>
                                        <p:tgtEl>
                                          <p:spTgt spid="50179">
                                            <p:txEl>
                                              <p:pRg st="2" end="2"/>
                                            </p:txEl>
                                          </p:spTgt>
                                        </p:tgtEl>
                                      </p:cBhvr>
                                    </p:animEffect>
                                  </p:childTnLst>
                                </p:cTn>
                              </p:par>
                            </p:childTnLst>
                          </p:cTn>
                        </p:par>
                        <p:par>
                          <p:cTn id="18" fill="hold">
                            <p:stCondLst>
                              <p:cond delay="1000"/>
                            </p:stCondLst>
                            <p:childTnLst>
                              <p:par>
                                <p:cTn id="19" presetID="4" presetClass="entr" presetSubtype="16" fill="hold" grpId="0" nodeType="after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box(in)">
                                      <p:cBhvr>
                                        <p:cTn id="21" dur="1000"/>
                                        <p:tgtEl>
                                          <p:spTgt spid="10">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0">
                                            <p:txEl>
                                              <p:pRg st="1" end="1"/>
                                            </p:txEl>
                                          </p:spTgt>
                                        </p:tgtEl>
                                        <p:attrNameLst>
                                          <p:attrName>style.visibility</p:attrName>
                                        </p:attrNameLst>
                                      </p:cBhvr>
                                      <p:to>
                                        <p:strVal val="visible"/>
                                      </p:to>
                                    </p:set>
                                    <p:animEffect transition="in" filter="box(in)">
                                      <p:cBhvr>
                                        <p:cTn id="26" dur="1000"/>
                                        <p:tgtEl>
                                          <p:spTgt spid="10">
                                            <p:txEl>
                                              <p:pRg st="1" end="1"/>
                                            </p:txEl>
                                          </p:spTgt>
                                        </p:tgtEl>
                                      </p:cBhvr>
                                    </p:animEffect>
                                  </p:childTnLst>
                                </p:cTn>
                              </p:par>
                            </p:childTnLst>
                          </p:cTn>
                        </p:par>
                        <p:par>
                          <p:cTn id="27" fill="hold">
                            <p:stCondLst>
                              <p:cond delay="1000"/>
                            </p:stCondLst>
                            <p:childTnLst>
                              <p:par>
                                <p:cTn id="28" presetID="4" presetClass="entr" presetSubtype="16" fill="hold" grpId="0" nodeType="after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box(in)">
                                      <p:cBhvr>
                                        <p:cTn id="30" dur="1000"/>
                                        <p:tgtEl>
                                          <p:spTgt spid="10">
                                            <p:txEl>
                                              <p:pRg st="2" end="2"/>
                                            </p:txEl>
                                          </p:spTgt>
                                        </p:tgtEl>
                                      </p:cBhvr>
                                    </p:animEffect>
                                  </p:childTnLst>
                                </p:cTn>
                              </p:par>
                            </p:childTnLst>
                          </p:cTn>
                        </p:par>
                        <p:par>
                          <p:cTn id="31" fill="hold">
                            <p:stCondLst>
                              <p:cond delay="2000"/>
                            </p:stCondLst>
                            <p:childTnLst>
                              <p:par>
                                <p:cTn id="32" presetID="4" presetClass="entr" presetSubtype="16" fill="hold" grpId="0" nodeType="after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box(in)">
                                      <p:cBhvr>
                                        <p:cTn id="34" dur="10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box(in)">
                                      <p:cBhvr>
                                        <p:cTn id="39" dur="1000"/>
                                        <p:tgtEl>
                                          <p:spTgt spid="1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0">
                                            <p:txEl>
                                              <p:pRg st="5" end="5"/>
                                            </p:txEl>
                                          </p:spTgt>
                                        </p:tgtEl>
                                        <p:attrNameLst>
                                          <p:attrName>style.visibility</p:attrName>
                                        </p:attrNameLst>
                                      </p:cBhvr>
                                      <p:to>
                                        <p:strVal val="visible"/>
                                      </p:to>
                                    </p:set>
                                    <p:animEffect transition="in" filter="box(in)">
                                      <p:cBhvr>
                                        <p:cTn id="44" dur="1000"/>
                                        <p:tgtEl>
                                          <p:spTgt spid="10">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box(in)">
                                      <p:cBhvr>
                                        <p:cTn id="49" dur="10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P spid="1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81000" y="381000"/>
            <a:ext cx="9144000" cy="685800"/>
          </a:xfrm>
          <a:gradFill flip="none" rotWithShape="1">
            <a:gsLst>
              <a:gs pos="0">
                <a:srgbClr val="FFF200"/>
              </a:gs>
              <a:gs pos="45000">
                <a:srgbClr val="FF7A00"/>
              </a:gs>
              <a:gs pos="70000">
                <a:srgbClr val="FF0300"/>
              </a:gs>
              <a:gs pos="100000">
                <a:srgbClr val="4D0808"/>
              </a:gs>
            </a:gsLst>
            <a:lin ang="5400000" scaled="0"/>
            <a:tileRect/>
          </a:gradFill>
        </p:spPr>
        <p:txBody>
          <a:bodyPr anchor="ctr" anchorCtr="0"/>
          <a:lstStyle/>
          <a:p>
            <a:pPr algn="ctr"/>
            <a:r>
              <a:rPr lang="en-US" b="1" dirty="0">
                <a:solidFill>
                  <a:schemeClr val="accent5">
                    <a:lumMod val="25000"/>
                  </a:schemeClr>
                </a:solidFill>
              </a:rPr>
              <a:t>Seamless Rolled Ring Forging </a:t>
            </a:r>
          </a:p>
        </p:txBody>
      </p:sp>
      <p:sp>
        <p:nvSpPr>
          <p:cNvPr id="48132" name="Rectangle 4"/>
          <p:cNvSpPr>
            <a:spLocks noGrp="1" noChangeArrowheads="1"/>
          </p:cNvSpPr>
          <p:nvPr>
            <p:ph type="body" sz="half" idx="2"/>
          </p:nvPr>
        </p:nvSpPr>
        <p:spPr>
          <a:xfrm>
            <a:off x="4495800" y="1219200"/>
            <a:ext cx="4933950" cy="4495800"/>
          </a:xfrm>
        </p:spPr>
        <p:txBody>
          <a:bodyPr/>
          <a:lstStyle/>
          <a:p>
            <a:pPr marL="0">
              <a:spcBef>
                <a:spcPts val="0"/>
              </a:spcBef>
              <a:buFontTx/>
              <a:buNone/>
            </a:pPr>
            <a:r>
              <a:rPr lang="en-US" sz="2800" b="1" dirty="0">
                <a:solidFill>
                  <a:schemeClr val="accent5">
                    <a:lumMod val="25000"/>
                  </a:schemeClr>
                </a:solidFill>
              </a:rPr>
              <a:t>Ring Roller</a:t>
            </a:r>
            <a:r>
              <a:rPr lang="en-US" sz="2000" dirty="0">
                <a:solidFill>
                  <a:schemeClr val="accent5">
                    <a:lumMod val="25000"/>
                  </a:schemeClr>
                </a:solidFill>
              </a:rPr>
              <a:t>(MP-DEL):</a:t>
            </a:r>
          </a:p>
          <a:p>
            <a:pPr marL="0">
              <a:spcBef>
                <a:spcPts val="0"/>
              </a:spcBef>
              <a:buFontTx/>
              <a:buNone/>
            </a:pPr>
            <a:r>
              <a:rPr lang="en-US" sz="2400" dirty="0">
                <a:solidFill>
                  <a:schemeClr val="accent5">
                    <a:lumMod val="25000"/>
                  </a:schemeClr>
                </a:solidFill>
              </a:rPr>
              <a:t>(</a:t>
            </a:r>
            <a:r>
              <a:rPr lang="en-US" sz="2400" b="1" dirty="0">
                <a:solidFill>
                  <a:schemeClr val="accent5">
                    <a:lumMod val="25000"/>
                  </a:schemeClr>
                </a:solidFill>
              </a:rPr>
              <a:t>with 5 Ton Manipulator</a:t>
            </a:r>
            <a:r>
              <a:rPr lang="en-US" sz="2400" dirty="0">
                <a:solidFill>
                  <a:schemeClr val="accent5">
                    <a:lumMod val="25000"/>
                  </a:schemeClr>
                </a:solidFill>
              </a:rPr>
              <a:t>)</a:t>
            </a:r>
          </a:p>
          <a:p>
            <a:pPr>
              <a:buFontTx/>
              <a:buNone/>
            </a:pPr>
            <a:r>
              <a:rPr lang="en-US" sz="2800" dirty="0">
                <a:solidFill>
                  <a:schemeClr val="accent5">
                    <a:lumMod val="25000"/>
                  </a:schemeClr>
                </a:solidFill>
              </a:rPr>
              <a:t>Max. OD – 2900 mm</a:t>
            </a:r>
          </a:p>
          <a:p>
            <a:pPr>
              <a:buFontTx/>
              <a:buNone/>
            </a:pPr>
            <a:r>
              <a:rPr lang="en-US" sz="2800" dirty="0">
                <a:solidFill>
                  <a:schemeClr val="accent5">
                    <a:lumMod val="25000"/>
                  </a:schemeClr>
                </a:solidFill>
              </a:rPr>
              <a:t>Max. </a:t>
            </a:r>
            <a:r>
              <a:rPr lang="en-US" sz="2800" dirty="0" err="1">
                <a:solidFill>
                  <a:schemeClr val="accent5">
                    <a:lumMod val="25000"/>
                  </a:schemeClr>
                </a:solidFill>
              </a:rPr>
              <a:t>Thk</a:t>
            </a:r>
            <a:r>
              <a:rPr lang="en-US" sz="2800" dirty="0">
                <a:solidFill>
                  <a:schemeClr val="accent5">
                    <a:lumMod val="25000"/>
                  </a:schemeClr>
                </a:solidFill>
              </a:rPr>
              <a:t> – 520 mm</a:t>
            </a:r>
          </a:p>
          <a:p>
            <a:pPr>
              <a:buFontTx/>
              <a:buNone/>
            </a:pPr>
            <a:endParaRPr lang="en-US" sz="2800" dirty="0">
              <a:solidFill>
                <a:schemeClr val="accent5">
                  <a:lumMod val="25000"/>
                </a:schemeClr>
              </a:solidFill>
            </a:endParaRPr>
          </a:p>
          <a:p>
            <a:pPr algn="r">
              <a:buFontTx/>
              <a:buNone/>
            </a:pPr>
            <a:r>
              <a:rPr lang="en-IN" sz="2800" b="1" dirty="0">
                <a:solidFill>
                  <a:schemeClr val="accent5">
                    <a:lumMod val="25000"/>
                  </a:schemeClr>
                </a:solidFill>
              </a:rPr>
              <a:t>Ring Roller</a:t>
            </a:r>
            <a:r>
              <a:rPr lang="en-US" sz="2000" dirty="0">
                <a:solidFill>
                  <a:schemeClr val="accent5">
                    <a:lumMod val="25000"/>
                  </a:schemeClr>
                </a:solidFill>
              </a:rPr>
              <a:t>(BG-FBD):</a:t>
            </a:r>
            <a:endParaRPr lang="en-IN" sz="2000" dirty="0">
              <a:solidFill>
                <a:schemeClr val="accent5">
                  <a:lumMod val="25000"/>
                </a:schemeClr>
              </a:solidFill>
            </a:endParaRPr>
          </a:p>
          <a:p>
            <a:pPr algn="r">
              <a:buFontTx/>
              <a:buNone/>
            </a:pPr>
            <a:r>
              <a:rPr lang="en-IN" sz="2800" dirty="0">
                <a:solidFill>
                  <a:schemeClr val="accent5">
                    <a:lumMod val="25000"/>
                  </a:schemeClr>
                </a:solidFill>
              </a:rPr>
              <a:t>Max. OD – 1100 mm</a:t>
            </a:r>
          </a:p>
          <a:p>
            <a:pPr algn="r">
              <a:buFontTx/>
              <a:buNone/>
            </a:pPr>
            <a:r>
              <a:rPr lang="en-IN" sz="2800" dirty="0">
                <a:solidFill>
                  <a:schemeClr val="accent5">
                    <a:lumMod val="25000"/>
                  </a:schemeClr>
                </a:solidFill>
              </a:rPr>
              <a:t>Max. </a:t>
            </a:r>
            <a:r>
              <a:rPr lang="en-IN" sz="2800" dirty="0" err="1">
                <a:solidFill>
                  <a:schemeClr val="accent5">
                    <a:lumMod val="25000"/>
                  </a:schemeClr>
                </a:solidFill>
              </a:rPr>
              <a:t>Thk</a:t>
            </a:r>
            <a:r>
              <a:rPr lang="en-IN" sz="2800" dirty="0">
                <a:solidFill>
                  <a:schemeClr val="accent5">
                    <a:lumMod val="25000"/>
                  </a:schemeClr>
                </a:solidFill>
              </a:rPr>
              <a:t> – 225 mm</a:t>
            </a:r>
          </a:p>
          <a:p>
            <a:pPr algn="r">
              <a:buNone/>
            </a:pPr>
            <a:r>
              <a:rPr lang="en-IN" sz="2800" dirty="0">
                <a:solidFill>
                  <a:schemeClr val="accent5">
                    <a:lumMod val="25000"/>
                  </a:schemeClr>
                </a:solidFill>
              </a:rPr>
              <a:t>Manipulator – 1.5 &amp; 2.5 Ton</a:t>
            </a:r>
            <a:endParaRPr lang="en-US" sz="2800" dirty="0">
              <a:solidFill>
                <a:schemeClr val="accent5">
                  <a:lumMod val="25000"/>
                </a:schemeClr>
              </a:solidFill>
            </a:endParaRPr>
          </a:p>
          <a:p>
            <a:pPr algn="r">
              <a:buFontTx/>
              <a:buNone/>
            </a:pPr>
            <a:endParaRPr lang="en-US" sz="2800" dirty="0">
              <a:solidFill>
                <a:schemeClr val="accent5">
                  <a:lumMod val="25000"/>
                </a:schemeClr>
              </a:solidFill>
            </a:endParaRPr>
          </a:p>
        </p:txBody>
      </p:sp>
      <p:pic>
        <p:nvPicPr>
          <p:cNvPr id="48134" name="Picture 6" descr="C:\Documents and Settings\ychadha\My Documents\Cataloge\plant copy.jpg"/>
          <p:cNvPicPr>
            <a:picLocks noGrp="1" noChangeAspect="1" noChangeArrowheads="1"/>
          </p:cNvPicPr>
          <p:nvPr>
            <p:ph type="clipArt" sz="half" idx="1"/>
          </p:nvPr>
        </p:nvPicPr>
        <p:blipFill>
          <a:blip r:embed="rId2" cstate="print"/>
          <a:srcRect/>
          <a:stretch>
            <a:fillRect/>
          </a:stretch>
        </p:blipFill>
        <p:spPr>
          <a:xfrm>
            <a:off x="577852" y="1143000"/>
            <a:ext cx="3793752" cy="4572000"/>
          </a:xfrm>
          <a:noFill/>
          <a:ln/>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81000" y="381000"/>
            <a:ext cx="9144000" cy="685800"/>
          </a:xfrm>
          <a:gradFill flip="none" rotWithShape="1">
            <a:gsLst>
              <a:gs pos="0">
                <a:srgbClr val="FFF200"/>
              </a:gs>
              <a:gs pos="45000">
                <a:srgbClr val="FF7A00"/>
              </a:gs>
              <a:gs pos="70000">
                <a:srgbClr val="FF0300"/>
              </a:gs>
              <a:gs pos="100000">
                <a:srgbClr val="4D0808"/>
              </a:gs>
            </a:gsLst>
            <a:lin ang="5400000" scaled="0"/>
            <a:tileRect/>
          </a:gradFill>
        </p:spPr>
        <p:txBody>
          <a:bodyPr anchor="ctr" anchorCtr="0"/>
          <a:lstStyle/>
          <a:p>
            <a:pPr algn="ctr"/>
            <a:r>
              <a:rPr lang="en-US" b="1" dirty="0">
                <a:solidFill>
                  <a:schemeClr val="accent5">
                    <a:lumMod val="25000"/>
                  </a:schemeClr>
                </a:solidFill>
              </a:rPr>
              <a:t>Seamless Rolled Ring Forging </a:t>
            </a:r>
          </a:p>
        </p:txBody>
      </p:sp>
      <p:pic>
        <p:nvPicPr>
          <p:cNvPr id="7" name="Picture 6" descr="WhatsApp Image 2017-10-24 at 5.39.08 PM.jpeg"/>
          <p:cNvPicPr>
            <a:picLocks noChangeAspect="1"/>
          </p:cNvPicPr>
          <p:nvPr/>
        </p:nvPicPr>
        <p:blipFill>
          <a:blip r:embed="rId2"/>
          <a:srcRect l="4167" t="16666" r="6667" b="12222"/>
          <a:stretch>
            <a:fillRect/>
          </a:stretch>
        </p:blipFill>
        <p:spPr>
          <a:xfrm>
            <a:off x="533400" y="1142999"/>
            <a:ext cx="8686800" cy="5195843"/>
          </a:xfrm>
          <a:prstGeom prst="rect">
            <a:avLst/>
          </a:prstGeom>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759704391"/>
              </p:ext>
            </p:extLst>
          </p:nvPr>
        </p:nvGraphicFramePr>
        <p:xfrm>
          <a:off x="533400" y="1143000"/>
          <a:ext cx="8839200" cy="5051099"/>
        </p:xfrm>
        <a:graphic>
          <a:graphicData uri="http://schemas.openxmlformats.org/drawingml/2006/table">
            <a:tbl>
              <a:tblPr/>
              <a:tblGrid>
                <a:gridCol w="52578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479099">
                <a:tc>
                  <a:txBody>
                    <a:bodyPr/>
                    <a:lstStyle/>
                    <a:p>
                      <a:pPr marL="0" marR="0" algn="ctr">
                        <a:spcBef>
                          <a:spcPts val="0"/>
                        </a:spcBef>
                        <a:spcAft>
                          <a:spcPts val="0"/>
                        </a:spcAft>
                      </a:pPr>
                      <a:r>
                        <a:rPr lang="en-US" sz="1600" b="1" dirty="0">
                          <a:solidFill>
                            <a:srgbClr val="0000FF"/>
                          </a:solidFill>
                          <a:latin typeface="Arial"/>
                          <a:ea typeface="Times New Roman"/>
                          <a:cs typeface="Times New Roman"/>
                        </a:rPr>
                        <a:t>Details</a:t>
                      </a:r>
                      <a:r>
                        <a:rPr lang="en-US" sz="1600" b="1" baseline="0" dirty="0">
                          <a:solidFill>
                            <a:srgbClr val="0000FF"/>
                          </a:solidFill>
                          <a:latin typeface="Arial"/>
                          <a:ea typeface="Times New Roman"/>
                          <a:cs typeface="Times New Roman"/>
                        </a:rPr>
                        <a:t> of Furnace</a:t>
                      </a:r>
                      <a:endParaRPr lang="en-US" sz="1600" dirty="0">
                        <a:latin typeface="Times New Roman"/>
                        <a:ea typeface="Times New Roman"/>
                        <a:cs typeface="Times New Roman"/>
                      </a:endParaRP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lgn="ctr">
                        <a:spcBef>
                          <a:spcPts val="0"/>
                        </a:spcBef>
                        <a:spcAft>
                          <a:spcPts val="0"/>
                        </a:spcAft>
                      </a:pPr>
                      <a:r>
                        <a:rPr lang="en-US" sz="1600" b="1" dirty="0">
                          <a:solidFill>
                            <a:srgbClr val="0000FF"/>
                          </a:solidFill>
                          <a:latin typeface="Arial"/>
                          <a:ea typeface="Times New Roman"/>
                          <a:cs typeface="Times New Roman"/>
                        </a:rPr>
                        <a:t>Capacity</a:t>
                      </a:r>
                      <a:endParaRPr lang="en-US" sz="1600" dirty="0">
                        <a:latin typeface="Times New Roman"/>
                        <a:ea typeface="Times New Roman"/>
                        <a:cs typeface="Times New Roman"/>
                      </a:endParaRP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lgn="ctr">
                        <a:spcBef>
                          <a:spcPts val="0"/>
                        </a:spcBef>
                        <a:spcAft>
                          <a:spcPts val="0"/>
                        </a:spcAft>
                      </a:pPr>
                      <a:r>
                        <a:rPr lang="en-US" sz="1600" b="1" dirty="0">
                          <a:solidFill>
                            <a:srgbClr val="0000FF"/>
                          </a:solidFill>
                          <a:latin typeface="Arial"/>
                          <a:ea typeface="Times New Roman"/>
                          <a:cs typeface="Times New Roman"/>
                        </a:rPr>
                        <a:t>Treatment</a:t>
                      </a:r>
                      <a:endParaRPr lang="en-US" sz="1600" dirty="0">
                        <a:latin typeface="Times New Roman"/>
                        <a:ea typeface="Times New Roman"/>
                        <a:cs typeface="Times New Roman"/>
                      </a:endParaRP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0"/>
                  </a:ext>
                </a:extLst>
              </a:tr>
              <a:tr h="718329">
                <a:tc>
                  <a:txBody>
                    <a:bodyPr/>
                    <a:lstStyle/>
                    <a:p>
                      <a:pPr marL="0" marR="0">
                        <a:spcBef>
                          <a:spcPts val="0"/>
                        </a:spcBef>
                        <a:spcAft>
                          <a:spcPts val="0"/>
                        </a:spcAft>
                      </a:pPr>
                      <a:r>
                        <a:rPr lang="en-US" sz="1600" b="1" kern="1200" dirty="0">
                          <a:solidFill>
                            <a:srgbClr val="C00000"/>
                          </a:solidFill>
                          <a:latin typeface="Arial" pitchFamily="34" charset="0"/>
                          <a:ea typeface="+mn-ea"/>
                          <a:cs typeface="Arial" pitchFamily="34" charset="0"/>
                        </a:rPr>
                        <a:t> Heat</a:t>
                      </a:r>
                      <a:r>
                        <a:rPr lang="en-US" sz="1600" b="1" kern="1200" baseline="0" dirty="0">
                          <a:solidFill>
                            <a:srgbClr val="C00000"/>
                          </a:solidFill>
                          <a:latin typeface="Arial" pitchFamily="34" charset="0"/>
                          <a:ea typeface="+mn-ea"/>
                          <a:cs typeface="Arial" pitchFamily="34" charset="0"/>
                        </a:rPr>
                        <a:t> Treatment Furnace</a:t>
                      </a:r>
                      <a:r>
                        <a:rPr lang="en-US" sz="1600" b="1" kern="1200" dirty="0">
                          <a:solidFill>
                            <a:srgbClr val="C00000"/>
                          </a:solidFill>
                          <a:latin typeface="Arial" pitchFamily="34" charset="0"/>
                          <a:ea typeface="+mn-ea"/>
                          <a:cs typeface="Arial" pitchFamily="34" charset="0"/>
                        </a:rPr>
                        <a:t> </a:t>
                      </a:r>
                    </a:p>
                    <a:p>
                      <a:pPr marL="0" marR="0">
                        <a:spcBef>
                          <a:spcPts val="0"/>
                        </a:spcBef>
                        <a:spcAft>
                          <a:spcPts val="0"/>
                        </a:spcAft>
                      </a:pPr>
                      <a:r>
                        <a:rPr lang="en-US" sz="1600" b="1" kern="1200" dirty="0">
                          <a:solidFill>
                            <a:srgbClr val="C00000"/>
                          </a:solidFill>
                          <a:latin typeface="Arial" pitchFamily="34" charset="0"/>
                          <a:ea typeface="+mn-ea"/>
                          <a:cs typeface="Arial" pitchFamily="34" charset="0"/>
                        </a:rPr>
                        <a:t>(Calibrated</a:t>
                      </a:r>
                      <a:r>
                        <a:rPr lang="en-US" sz="1600" b="1" kern="1200" baseline="0" dirty="0">
                          <a:solidFill>
                            <a:srgbClr val="C00000"/>
                          </a:solidFill>
                          <a:latin typeface="Arial" pitchFamily="34" charset="0"/>
                          <a:ea typeface="+mn-ea"/>
                          <a:cs typeface="Arial" pitchFamily="34" charset="0"/>
                        </a:rPr>
                        <a:t> as per AMS-2750E/API6A)</a:t>
                      </a:r>
                      <a:endParaRPr lang="en-US" sz="1600" b="1" kern="1200" dirty="0">
                        <a:solidFill>
                          <a:srgbClr val="C00000"/>
                        </a:solidFill>
                        <a:latin typeface="Arial" pitchFamily="34" charset="0"/>
                        <a:ea typeface="+mn-ea"/>
                        <a:cs typeface="Arial" pitchFamily="34" charset="0"/>
                      </a:endParaRPr>
                    </a:p>
                    <a:p>
                      <a:pPr marL="0" marR="0">
                        <a:spcBef>
                          <a:spcPts val="0"/>
                        </a:spcBef>
                        <a:spcAft>
                          <a:spcPts val="0"/>
                        </a:spcAft>
                      </a:pPr>
                      <a:r>
                        <a:rPr lang="en-US" sz="1600" b="0" kern="1200" dirty="0">
                          <a:solidFill>
                            <a:srgbClr val="C00000"/>
                          </a:solidFill>
                          <a:latin typeface="Arial" pitchFamily="34" charset="0"/>
                          <a:ea typeface="+mn-ea"/>
                          <a:cs typeface="Arial" pitchFamily="34" charset="0"/>
                        </a:rPr>
                        <a:t>Size:  6000 x 2800 x 1700 mm </a:t>
                      </a:r>
                      <a:endParaRPr lang="en-US" sz="1600" b="0" dirty="0">
                        <a:solidFill>
                          <a:srgbClr val="C00000"/>
                        </a:solidFill>
                        <a:latin typeface="Arial" pitchFamily="34" charset="0"/>
                        <a:ea typeface="Times New Roman"/>
                        <a:cs typeface="Arial" pitchFamily="34" charset="0"/>
                      </a:endParaRP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lgn="ctr">
                        <a:spcBef>
                          <a:spcPts val="0"/>
                        </a:spcBef>
                        <a:spcAft>
                          <a:spcPts val="0"/>
                        </a:spcAft>
                      </a:pPr>
                      <a:r>
                        <a:rPr lang="en-US" sz="1400" b="1" dirty="0">
                          <a:solidFill>
                            <a:srgbClr val="C00000"/>
                          </a:solidFill>
                          <a:latin typeface="Arial" pitchFamily="34" charset="0"/>
                          <a:ea typeface="Times New Roman"/>
                          <a:cs typeface="Arial" pitchFamily="34" charset="0"/>
                        </a:rPr>
                        <a:t>20 Ton</a:t>
                      </a: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spcBef>
                          <a:spcPts val="0"/>
                        </a:spcBef>
                        <a:spcAft>
                          <a:spcPts val="0"/>
                        </a:spcAft>
                      </a:pPr>
                      <a:r>
                        <a:rPr lang="en-US" sz="1600" b="1" dirty="0">
                          <a:solidFill>
                            <a:srgbClr val="C00000"/>
                          </a:solidFill>
                          <a:latin typeface="Arial" pitchFamily="34" charset="0"/>
                          <a:ea typeface="Times New Roman"/>
                          <a:cs typeface="Arial" pitchFamily="34" charset="0"/>
                        </a:rPr>
                        <a:t>Annealing, Normalizing, Hardening, Tempering</a:t>
                      </a: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1"/>
                  </a:ext>
                </a:extLst>
              </a:tr>
              <a:tr h="4789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2A07A9"/>
                          </a:solidFill>
                          <a:latin typeface="Arial" pitchFamily="34" charset="0"/>
                          <a:ea typeface="Times New Roman"/>
                          <a:cs typeface="Arial" pitchFamily="34" charset="0"/>
                        </a:rPr>
                        <a:t>Heat</a:t>
                      </a:r>
                      <a:r>
                        <a:rPr lang="en-US" sz="1600" b="1" baseline="0" dirty="0">
                          <a:solidFill>
                            <a:srgbClr val="2A07A9"/>
                          </a:solidFill>
                          <a:latin typeface="Arial" pitchFamily="34" charset="0"/>
                          <a:ea typeface="Times New Roman"/>
                          <a:cs typeface="Arial" pitchFamily="34" charset="0"/>
                        </a:rPr>
                        <a:t> Treatment</a:t>
                      </a:r>
                      <a:r>
                        <a:rPr lang="en-US" sz="1600" b="1" dirty="0">
                          <a:solidFill>
                            <a:srgbClr val="2A07A9"/>
                          </a:solidFill>
                          <a:latin typeface="Arial" pitchFamily="34" charset="0"/>
                          <a:ea typeface="Times New Roman"/>
                          <a:cs typeface="Arial" pitchFamily="34" charset="0"/>
                        </a:rPr>
                        <a:t> Furnace </a:t>
                      </a:r>
                      <a:r>
                        <a:rPr lang="en-US" sz="1600" b="1" kern="1200" dirty="0">
                          <a:solidFill>
                            <a:srgbClr val="C00000"/>
                          </a:solidFill>
                          <a:latin typeface="Arial" pitchFamily="34" charset="0"/>
                          <a:ea typeface="+mn-ea"/>
                          <a:cs typeface="Arial" pitchFamily="34" charset="0"/>
                        </a:rPr>
                        <a:t>(Calibrated</a:t>
                      </a:r>
                      <a:r>
                        <a:rPr lang="en-US" sz="1600" b="1" kern="1200" baseline="0" dirty="0">
                          <a:solidFill>
                            <a:srgbClr val="C00000"/>
                          </a:solidFill>
                          <a:latin typeface="Arial" pitchFamily="34" charset="0"/>
                          <a:ea typeface="+mn-ea"/>
                          <a:cs typeface="Arial" pitchFamily="34" charset="0"/>
                        </a:rPr>
                        <a:t> as per API6A)</a:t>
                      </a:r>
                      <a:endParaRPr lang="en-US" sz="1600" b="1" dirty="0">
                        <a:solidFill>
                          <a:srgbClr val="2A07A9"/>
                        </a:solidFill>
                        <a:latin typeface="Arial" pitchFamily="34" charset="0"/>
                        <a:ea typeface="Times New Roman"/>
                        <a:cs typeface="Arial" pitchFamily="34" charset="0"/>
                      </a:endParaRPr>
                    </a:p>
                    <a:p>
                      <a:pPr marL="0" marR="0">
                        <a:spcBef>
                          <a:spcPts val="0"/>
                        </a:spcBef>
                        <a:spcAft>
                          <a:spcPts val="0"/>
                        </a:spcAft>
                      </a:pPr>
                      <a:r>
                        <a:rPr lang="en-US" sz="1600" b="0" dirty="0">
                          <a:solidFill>
                            <a:srgbClr val="2A07A9"/>
                          </a:solidFill>
                          <a:latin typeface="Arial" pitchFamily="34" charset="0"/>
                          <a:ea typeface="Times New Roman"/>
                          <a:cs typeface="Arial" pitchFamily="34" charset="0"/>
                        </a:rPr>
                        <a:t>(5000 x 2500 x 2200 mm)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spcBef>
                          <a:spcPts val="0"/>
                        </a:spcBef>
                        <a:spcAft>
                          <a:spcPts val="0"/>
                        </a:spcAft>
                      </a:pPr>
                      <a:r>
                        <a:rPr lang="en-US" sz="1400" b="1" dirty="0">
                          <a:solidFill>
                            <a:srgbClr val="2A07A9"/>
                          </a:solidFill>
                          <a:latin typeface="Arial" pitchFamily="34" charset="0"/>
                          <a:ea typeface="Times New Roman"/>
                          <a:cs typeface="Arial" pitchFamily="34" charset="0"/>
                        </a:rPr>
                        <a:t>    20 Ton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spcBef>
                          <a:spcPts val="0"/>
                        </a:spcBef>
                        <a:spcAft>
                          <a:spcPts val="0"/>
                        </a:spcAft>
                      </a:pPr>
                      <a:r>
                        <a:rPr lang="en-US" sz="1600" b="1" dirty="0">
                          <a:solidFill>
                            <a:srgbClr val="2A07A9"/>
                          </a:solidFill>
                          <a:latin typeface="Arial" pitchFamily="34" charset="0"/>
                          <a:ea typeface="Times New Roman"/>
                          <a:cs typeface="Arial" pitchFamily="34" charset="0"/>
                        </a:rPr>
                        <a:t>  A, N, H, 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2"/>
                  </a:ext>
                </a:extLst>
              </a:tr>
              <a:tr h="478970">
                <a:tc>
                  <a:txBody>
                    <a:bodyPr/>
                    <a:lstStyle/>
                    <a:p>
                      <a:pPr marL="0" marR="0">
                        <a:spcBef>
                          <a:spcPts val="0"/>
                        </a:spcBef>
                        <a:spcAft>
                          <a:spcPts val="0"/>
                        </a:spcAft>
                      </a:pPr>
                      <a:r>
                        <a:rPr lang="en-US" sz="1600" b="1" dirty="0">
                          <a:solidFill>
                            <a:srgbClr val="C00000"/>
                          </a:solidFill>
                          <a:latin typeface="Arial" pitchFamily="34" charset="0"/>
                          <a:ea typeface="Times New Roman"/>
                          <a:cs typeface="Arial" pitchFamily="34" charset="0"/>
                        </a:rPr>
                        <a:t>Heat</a:t>
                      </a:r>
                      <a:r>
                        <a:rPr lang="en-US" sz="1600" b="1" baseline="0" dirty="0">
                          <a:solidFill>
                            <a:srgbClr val="C00000"/>
                          </a:solidFill>
                          <a:latin typeface="Arial" pitchFamily="34" charset="0"/>
                          <a:ea typeface="Times New Roman"/>
                          <a:cs typeface="Arial" pitchFamily="34" charset="0"/>
                        </a:rPr>
                        <a:t> Treatment</a:t>
                      </a:r>
                      <a:r>
                        <a:rPr lang="en-US" sz="1600" b="1" dirty="0">
                          <a:solidFill>
                            <a:srgbClr val="C00000"/>
                          </a:solidFill>
                          <a:latin typeface="Arial" pitchFamily="34" charset="0"/>
                          <a:ea typeface="Times New Roman"/>
                          <a:cs typeface="Arial" pitchFamily="34" charset="0"/>
                        </a:rPr>
                        <a:t> </a:t>
                      </a:r>
                      <a:r>
                        <a:rPr lang="en-US" sz="1400" b="1" dirty="0">
                          <a:solidFill>
                            <a:srgbClr val="C00000"/>
                          </a:solidFill>
                          <a:latin typeface="Arial" pitchFamily="34" charset="0"/>
                          <a:ea typeface="Times New Roman"/>
                          <a:cs typeface="Arial" pitchFamily="34" charset="0"/>
                        </a:rPr>
                        <a:t>Furnace </a:t>
                      </a:r>
                      <a:r>
                        <a:rPr lang="en-US" sz="1400" b="1" kern="1200" dirty="0">
                          <a:solidFill>
                            <a:srgbClr val="C00000"/>
                          </a:solidFill>
                          <a:latin typeface="Arial" pitchFamily="34" charset="0"/>
                          <a:ea typeface="+mn-ea"/>
                          <a:cs typeface="Arial" pitchFamily="34" charset="0"/>
                        </a:rPr>
                        <a:t>(Calibrated</a:t>
                      </a:r>
                      <a:r>
                        <a:rPr lang="en-US" sz="1400" b="1" kern="1200" baseline="0" dirty="0">
                          <a:solidFill>
                            <a:srgbClr val="C00000"/>
                          </a:solidFill>
                          <a:latin typeface="Arial" pitchFamily="34" charset="0"/>
                          <a:ea typeface="+mn-ea"/>
                          <a:cs typeface="Arial" pitchFamily="34" charset="0"/>
                        </a:rPr>
                        <a:t> as per API6A)</a:t>
                      </a:r>
                      <a:endParaRPr lang="en-US" sz="1400" b="1" dirty="0">
                        <a:solidFill>
                          <a:srgbClr val="C00000"/>
                        </a:solidFill>
                        <a:latin typeface="Arial" pitchFamily="34" charset="0"/>
                        <a:ea typeface="Times New Roman"/>
                        <a:cs typeface="Arial" pitchFamily="34" charset="0"/>
                      </a:endParaRPr>
                    </a:p>
                    <a:p>
                      <a:pPr marL="0" marR="0">
                        <a:spcBef>
                          <a:spcPts val="0"/>
                        </a:spcBef>
                        <a:spcAft>
                          <a:spcPts val="0"/>
                        </a:spcAft>
                      </a:pPr>
                      <a:r>
                        <a:rPr lang="en-US" sz="1400" b="0" dirty="0">
                          <a:solidFill>
                            <a:srgbClr val="C00000"/>
                          </a:solidFill>
                          <a:latin typeface="Arial" pitchFamily="34" charset="0"/>
                          <a:ea typeface="Times New Roman"/>
                          <a:cs typeface="Arial" pitchFamily="34" charset="0"/>
                        </a:rPr>
                        <a:t> (2500 x 2000 x 1200 mm) </a:t>
                      </a:r>
                      <a:endParaRPr lang="en-US" sz="1600" b="0" dirty="0">
                        <a:solidFill>
                          <a:srgbClr val="C00000"/>
                        </a:solidFill>
                        <a:latin typeface="Arial" pitchFamily="34" charset="0"/>
                        <a:ea typeface="Times New Roman"/>
                        <a:cs typeface="Arial"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spcBef>
                          <a:spcPts val="0"/>
                        </a:spcBef>
                        <a:spcAft>
                          <a:spcPts val="0"/>
                        </a:spcAft>
                      </a:pPr>
                      <a:r>
                        <a:rPr lang="en-US" sz="1400" b="1" dirty="0">
                          <a:solidFill>
                            <a:srgbClr val="C00000"/>
                          </a:solidFill>
                          <a:latin typeface="Arial" pitchFamily="34" charset="0"/>
                          <a:ea typeface="Times New Roman"/>
                          <a:cs typeface="Arial" pitchFamily="34" charset="0"/>
                        </a:rPr>
                        <a:t>    10 Ton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spcBef>
                          <a:spcPts val="0"/>
                        </a:spcBef>
                        <a:spcAft>
                          <a:spcPts val="0"/>
                        </a:spcAft>
                      </a:pPr>
                      <a:r>
                        <a:rPr lang="en-US" sz="1600" b="1" dirty="0">
                          <a:solidFill>
                            <a:srgbClr val="C00000"/>
                          </a:solidFill>
                          <a:latin typeface="Arial" pitchFamily="34" charset="0"/>
                          <a:ea typeface="Times New Roman"/>
                          <a:cs typeface="Arial" pitchFamily="34" charset="0"/>
                        </a:rPr>
                        <a:t>  A, N, 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3"/>
                  </a:ext>
                </a:extLst>
              </a:tr>
              <a:tr h="798286">
                <a:tc>
                  <a:txBody>
                    <a:bodyPr/>
                    <a:lstStyle/>
                    <a:p>
                      <a:r>
                        <a:rPr lang="en-US" sz="1600" b="1" kern="1200" dirty="0">
                          <a:solidFill>
                            <a:srgbClr val="2A07A9"/>
                          </a:solidFill>
                          <a:latin typeface="Arial" pitchFamily="34" charset="0"/>
                          <a:ea typeface="+mn-ea"/>
                          <a:cs typeface="Arial" pitchFamily="34" charset="0"/>
                        </a:rPr>
                        <a:t>Water Tank  Size:  L 6000 x W 4000 x Deep 6000 mm with Vertical Quenching Facility.</a:t>
                      </a:r>
                      <a:endParaRPr lang="en-US" sz="1600" b="1" dirty="0">
                        <a:solidFill>
                          <a:srgbClr val="2A07A9"/>
                        </a:solidFill>
                        <a:latin typeface="Arial" pitchFamily="34" charset="0"/>
                        <a:ea typeface="Times New Roman"/>
                        <a:cs typeface="Arial" pitchFamily="34" charset="0"/>
                      </a:endParaRP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lgn="ctr">
                        <a:spcBef>
                          <a:spcPts val="0"/>
                        </a:spcBef>
                        <a:spcAft>
                          <a:spcPts val="0"/>
                        </a:spcAft>
                      </a:pPr>
                      <a:r>
                        <a:rPr lang="en-IN" sz="1400" b="1" dirty="0">
                          <a:solidFill>
                            <a:srgbClr val="2A07A9"/>
                          </a:solidFill>
                          <a:latin typeface="Arial" pitchFamily="34" charset="0"/>
                          <a:ea typeface="Times New Roman"/>
                          <a:cs typeface="Arial" pitchFamily="34" charset="0"/>
                        </a:rPr>
                        <a:t>-</a:t>
                      </a:r>
                      <a:endParaRPr lang="en-US" sz="1400" b="1" dirty="0">
                        <a:solidFill>
                          <a:srgbClr val="2A07A9"/>
                        </a:solidFill>
                        <a:latin typeface="Arial" pitchFamily="34" charset="0"/>
                        <a:ea typeface="Times New Roman"/>
                        <a:cs typeface="Arial" pitchFamily="34" charset="0"/>
                      </a:endParaRP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spcBef>
                          <a:spcPts val="0"/>
                        </a:spcBef>
                        <a:spcAft>
                          <a:spcPts val="0"/>
                        </a:spcAft>
                      </a:pPr>
                      <a:r>
                        <a:rPr lang="en-IN" sz="1600" b="1" dirty="0">
                          <a:solidFill>
                            <a:srgbClr val="2A07A9"/>
                          </a:solidFill>
                          <a:latin typeface="Arial" pitchFamily="34" charset="0"/>
                          <a:ea typeface="Times New Roman"/>
                          <a:cs typeface="Arial" pitchFamily="34" charset="0"/>
                        </a:rPr>
                        <a:t>Solution  Annealing, Quenching</a:t>
                      </a:r>
                      <a:endParaRPr lang="en-US" sz="1600" b="1" dirty="0">
                        <a:solidFill>
                          <a:srgbClr val="2A07A9"/>
                        </a:solidFill>
                        <a:latin typeface="Arial" pitchFamily="34" charset="0"/>
                        <a:ea typeface="Times New Roman"/>
                        <a:cs typeface="Arial" pitchFamily="34" charset="0"/>
                      </a:endParaRP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4"/>
                  </a:ext>
                </a:extLst>
              </a:tr>
              <a:tr h="784104">
                <a:tc>
                  <a:txBody>
                    <a:bodyPr/>
                    <a:lstStyle/>
                    <a:p>
                      <a:r>
                        <a:rPr lang="en-US" sz="1800" b="1" kern="1200" dirty="0">
                          <a:solidFill>
                            <a:srgbClr val="C00000"/>
                          </a:solidFill>
                          <a:latin typeface="Arial" pitchFamily="34" charset="0"/>
                          <a:ea typeface="+mn-ea"/>
                          <a:cs typeface="Arial" pitchFamily="34" charset="0"/>
                        </a:rPr>
                        <a:t>POLYMER</a:t>
                      </a:r>
                      <a:r>
                        <a:rPr lang="en-US" sz="1800" b="1" kern="1200" baseline="0" dirty="0">
                          <a:solidFill>
                            <a:srgbClr val="C00000"/>
                          </a:solidFill>
                          <a:latin typeface="Arial" pitchFamily="34" charset="0"/>
                          <a:ea typeface="+mn-ea"/>
                          <a:cs typeface="Arial" pitchFamily="34" charset="0"/>
                        </a:rPr>
                        <a:t> </a:t>
                      </a:r>
                      <a:r>
                        <a:rPr lang="en-US" sz="1800" b="1" kern="1200" dirty="0">
                          <a:solidFill>
                            <a:srgbClr val="C00000"/>
                          </a:solidFill>
                          <a:latin typeface="Arial" pitchFamily="34" charset="0"/>
                          <a:ea typeface="+mn-ea"/>
                          <a:cs typeface="Arial" pitchFamily="34" charset="0"/>
                        </a:rPr>
                        <a:t> Quenching Tank </a:t>
                      </a:r>
                    </a:p>
                    <a:p>
                      <a:r>
                        <a:rPr lang="en-US" sz="1600" b="0" kern="1200" dirty="0">
                          <a:solidFill>
                            <a:srgbClr val="C00000"/>
                          </a:solidFill>
                          <a:latin typeface="Arial" pitchFamily="34" charset="0"/>
                          <a:ea typeface="+mn-ea"/>
                          <a:cs typeface="Arial" pitchFamily="34" charset="0"/>
                        </a:rPr>
                        <a:t>Size:  L 3000 x  W 3000 x Depth 5000 mm with Vertical Quenching Facility</a:t>
                      </a:r>
                      <a:endParaRPr lang="en-US" sz="1600" b="0" dirty="0">
                        <a:solidFill>
                          <a:srgbClr val="C00000"/>
                        </a:solidFill>
                        <a:latin typeface="Arial" pitchFamily="34" charset="0"/>
                        <a:ea typeface="Times New Roman"/>
                        <a:cs typeface="Arial" pitchFamily="34" charset="0"/>
                      </a:endParaRP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lgn="ctr">
                        <a:spcBef>
                          <a:spcPts val="0"/>
                        </a:spcBef>
                        <a:spcAft>
                          <a:spcPts val="0"/>
                        </a:spcAft>
                      </a:pPr>
                      <a:r>
                        <a:rPr lang="en-IN" sz="1400" b="1" dirty="0">
                          <a:solidFill>
                            <a:srgbClr val="C00000"/>
                          </a:solidFill>
                          <a:latin typeface="Arial" pitchFamily="34" charset="0"/>
                          <a:ea typeface="Times New Roman"/>
                          <a:cs typeface="Arial" pitchFamily="34" charset="0"/>
                        </a:rPr>
                        <a:t>-</a:t>
                      </a:r>
                      <a:endParaRPr lang="en-US" sz="1400" b="1" dirty="0">
                        <a:solidFill>
                          <a:srgbClr val="C00000"/>
                        </a:solidFill>
                        <a:latin typeface="Arial" pitchFamily="34" charset="0"/>
                        <a:ea typeface="Times New Roman"/>
                        <a:cs typeface="Arial" pitchFamily="34" charset="0"/>
                      </a:endParaRP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spcBef>
                          <a:spcPts val="0"/>
                        </a:spcBef>
                        <a:spcAft>
                          <a:spcPts val="0"/>
                        </a:spcAft>
                      </a:pPr>
                      <a:r>
                        <a:rPr lang="en-IN" sz="1600" b="1" dirty="0">
                          <a:solidFill>
                            <a:srgbClr val="C00000"/>
                          </a:solidFill>
                          <a:latin typeface="Arial" pitchFamily="34" charset="0"/>
                          <a:ea typeface="Times New Roman"/>
                          <a:cs typeface="Arial" pitchFamily="34" charset="0"/>
                        </a:rPr>
                        <a:t>  Polymer Quenching           </a:t>
                      </a:r>
                      <a:endParaRPr lang="en-US" sz="1600" b="1" dirty="0">
                        <a:solidFill>
                          <a:srgbClr val="C00000"/>
                        </a:solidFill>
                        <a:latin typeface="Arial" pitchFamily="34" charset="0"/>
                        <a:ea typeface="Times New Roman"/>
                        <a:cs typeface="Arial" pitchFamily="34" charset="0"/>
                      </a:endParaRP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5"/>
                  </a:ext>
                </a:extLst>
              </a:tr>
              <a:tr h="652810">
                <a:tc>
                  <a:txBody>
                    <a:bodyPr/>
                    <a:lstStyle/>
                    <a:p>
                      <a:pPr marL="0" marR="0">
                        <a:spcBef>
                          <a:spcPts val="0"/>
                        </a:spcBef>
                        <a:spcAft>
                          <a:spcPts val="0"/>
                        </a:spcAft>
                      </a:pPr>
                      <a:r>
                        <a:rPr lang="en-US" sz="1600" b="1" dirty="0">
                          <a:solidFill>
                            <a:srgbClr val="2A07A9"/>
                          </a:solidFill>
                          <a:latin typeface="Arial" pitchFamily="34" charset="0"/>
                          <a:ea typeface="Times New Roman"/>
                          <a:cs typeface="Arial" pitchFamily="34" charset="0"/>
                        </a:rPr>
                        <a:t>Laboratory Muffle Furnace (6” x 6” x 15”) – 2 Nos.</a:t>
                      </a: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lgn="ctr">
                        <a:spcBef>
                          <a:spcPts val="0"/>
                        </a:spcBef>
                        <a:spcAft>
                          <a:spcPts val="0"/>
                        </a:spcAft>
                      </a:pPr>
                      <a:r>
                        <a:rPr lang="en-IN" sz="1400" b="1" dirty="0">
                          <a:solidFill>
                            <a:srgbClr val="C00000"/>
                          </a:solidFill>
                          <a:latin typeface="Arial" pitchFamily="34" charset="0"/>
                          <a:ea typeface="Times New Roman"/>
                          <a:cs typeface="Arial" pitchFamily="34" charset="0"/>
                        </a:rPr>
                        <a:t>-</a:t>
                      </a:r>
                      <a:endParaRPr lang="en-US" sz="1400" b="1" dirty="0">
                        <a:solidFill>
                          <a:srgbClr val="C00000"/>
                        </a:solidFill>
                        <a:latin typeface="Arial" pitchFamily="34" charset="0"/>
                        <a:ea typeface="Times New Roman"/>
                        <a:cs typeface="Arial" pitchFamily="34" charset="0"/>
                      </a:endParaRP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spcBef>
                          <a:spcPts val="0"/>
                        </a:spcBef>
                        <a:spcAft>
                          <a:spcPts val="0"/>
                        </a:spcAft>
                      </a:pPr>
                      <a:r>
                        <a:rPr lang="en-US" sz="1600" b="1" dirty="0">
                          <a:solidFill>
                            <a:srgbClr val="2A07A9"/>
                          </a:solidFill>
                          <a:latin typeface="Arial" pitchFamily="34" charset="0"/>
                          <a:ea typeface="Times New Roman"/>
                          <a:cs typeface="Arial" pitchFamily="34" charset="0"/>
                        </a:rPr>
                        <a:t>Simulation Heat Treatment</a:t>
                      </a: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6"/>
                  </a:ext>
                </a:extLst>
              </a:tr>
              <a:tr h="6386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C00000"/>
                          </a:solidFill>
                          <a:latin typeface="Arial" pitchFamily="34" charset="0"/>
                          <a:ea typeface="Times New Roman"/>
                          <a:cs typeface="Arial" pitchFamily="34" charset="0"/>
                        </a:rPr>
                        <a:t>Laboratory Muffle Furnaces</a:t>
                      </a:r>
                      <a:r>
                        <a:rPr lang="en-US" sz="1600" b="1" dirty="0">
                          <a:solidFill>
                            <a:srgbClr val="2A07A9"/>
                          </a:solidFill>
                          <a:latin typeface="Arial" pitchFamily="34" charset="0"/>
                          <a:ea typeface="Times New Roman"/>
                          <a:cs typeface="Arial" pitchFamily="34" charset="0"/>
                        </a:rPr>
                        <a:t>(12” x 12” x 15”) – 1 Nos.</a:t>
                      </a: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C00000"/>
                          </a:solidFill>
                          <a:latin typeface="Arial" pitchFamily="34" charset="0"/>
                          <a:ea typeface="Times New Roman"/>
                          <a:cs typeface="Arial" pitchFamily="34" charset="0"/>
                        </a:rPr>
                        <a:t>-</a:t>
                      </a: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spcBef>
                          <a:spcPts val="0"/>
                        </a:spcBef>
                        <a:spcAft>
                          <a:spcPts val="0"/>
                        </a:spcAft>
                      </a:pPr>
                      <a:r>
                        <a:rPr lang="en-US" sz="1400" b="1" dirty="0">
                          <a:solidFill>
                            <a:srgbClr val="C00000"/>
                          </a:solidFill>
                          <a:latin typeface="Arial" pitchFamily="34" charset="0"/>
                          <a:ea typeface="Times New Roman"/>
                          <a:cs typeface="Arial" pitchFamily="34" charset="0"/>
                        </a:rPr>
                        <a:t>Simulation Heat Treatment &amp; Step Cooling Test </a:t>
                      </a:r>
                    </a:p>
                  </a:txBody>
                  <a:tcPr marL="71395" marR="713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7"/>
                  </a:ext>
                </a:extLst>
              </a:tr>
            </a:tbl>
          </a:graphicData>
        </a:graphic>
      </p:graphicFrame>
      <p:sp>
        <p:nvSpPr>
          <p:cNvPr id="11" name="Rectangle 2"/>
          <p:cNvSpPr txBox="1">
            <a:spLocks noChangeArrowheads="1"/>
          </p:cNvSpPr>
          <p:nvPr/>
        </p:nvSpPr>
        <p:spPr bwMode="auto">
          <a:xfrm>
            <a:off x="381000" y="381000"/>
            <a:ext cx="9144000" cy="685800"/>
          </a:xfrm>
          <a:prstGeom prst="rect">
            <a:avLst/>
          </a:prstGeom>
          <a:gradFill flip="none" rotWithShape="1">
            <a:gsLst>
              <a:gs pos="0">
                <a:srgbClr val="FFF200"/>
              </a:gs>
              <a:gs pos="45000">
                <a:srgbClr val="FF7A00"/>
              </a:gs>
              <a:gs pos="70000">
                <a:srgbClr val="FF0300"/>
              </a:gs>
              <a:gs pos="100000">
                <a:srgbClr val="4D0808"/>
              </a:gs>
            </a:gsLst>
            <a:lin ang="5400000" scaled="0"/>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lnSpc>
                <a:spcPct val="100000"/>
              </a:lnSpc>
              <a:spcBef>
                <a:spcPct val="0"/>
              </a:spcBef>
              <a:buClrTx/>
              <a:buNone/>
            </a:pPr>
            <a:r>
              <a:rPr lang="en-US" sz="3600" b="1" dirty="0">
                <a:solidFill>
                  <a:schemeClr val="accent5">
                    <a:lumMod val="25000"/>
                  </a:schemeClr>
                </a:solidFill>
              </a:rPr>
              <a:t>Heat Treatment Facility</a:t>
            </a:r>
            <a:endParaRPr kumimoji="0" lang="en-US" sz="3600" b="1" i="0" u="none" strike="noStrike" kern="0" cap="none" spc="0" normalizeH="0" baseline="0" noProof="0" dirty="0">
              <a:ln>
                <a:noFill/>
              </a:ln>
              <a:solidFill>
                <a:schemeClr val="accent5">
                  <a:lumMod val="25000"/>
                </a:schemeClr>
              </a:solidFill>
              <a:effectLst/>
              <a:uLnTx/>
              <a:uFillTx/>
              <a:latin typeface="+mj-lt"/>
              <a:ea typeface="+mj-ea"/>
              <a:cs typeface="+mj-cs"/>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381000" y="381000"/>
            <a:ext cx="9144000" cy="685800"/>
          </a:xfrm>
          <a:prstGeom prst="rect">
            <a:avLst/>
          </a:prstGeom>
          <a:gradFill flip="none" rotWithShape="1">
            <a:gsLst>
              <a:gs pos="0">
                <a:srgbClr val="FFF200"/>
              </a:gs>
              <a:gs pos="45000">
                <a:srgbClr val="FF7A00"/>
              </a:gs>
              <a:gs pos="70000">
                <a:srgbClr val="FF0300"/>
              </a:gs>
              <a:gs pos="100000">
                <a:srgbClr val="4D0808"/>
              </a:gs>
            </a:gsLst>
            <a:lin ang="5400000" scaled="0"/>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lgn="ctr">
              <a:lnSpc>
                <a:spcPct val="100000"/>
              </a:lnSpc>
              <a:spcBef>
                <a:spcPct val="0"/>
              </a:spcBef>
              <a:buClrTx/>
              <a:buNone/>
            </a:pPr>
            <a:r>
              <a:rPr lang="en-US" sz="3600" b="1" dirty="0">
                <a:solidFill>
                  <a:schemeClr val="accent5">
                    <a:lumMod val="25000"/>
                  </a:schemeClr>
                </a:solidFill>
              </a:rPr>
              <a:t>Heat Treatment Facility</a:t>
            </a:r>
            <a:endParaRPr kumimoji="0" lang="en-US" sz="3600" b="1" i="0" u="none" strike="noStrike" kern="0" cap="none" spc="0" normalizeH="0" baseline="0" noProof="0" dirty="0">
              <a:ln>
                <a:noFill/>
              </a:ln>
              <a:solidFill>
                <a:schemeClr val="accent5">
                  <a:lumMod val="25000"/>
                </a:schemeClr>
              </a:solidFill>
              <a:effectLst/>
              <a:uLnTx/>
              <a:uFillTx/>
              <a:latin typeface="+mj-lt"/>
              <a:ea typeface="+mj-ea"/>
              <a:cs typeface="+mj-cs"/>
            </a:endParaRPr>
          </a:p>
        </p:txBody>
      </p:sp>
      <p:pic>
        <p:nvPicPr>
          <p:cNvPr id="8" name="Picture 7" descr="WP_20170426_002.jpg"/>
          <p:cNvPicPr>
            <a:picLocks noChangeAspect="1"/>
          </p:cNvPicPr>
          <p:nvPr/>
        </p:nvPicPr>
        <p:blipFill>
          <a:blip r:embed="rId2"/>
          <a:stretch>
            <a:fillRect/>
          </a:stretch>
        </p:blipFill>
        <p:spPr>
          <a:xfrm>
            <a:off x="457200" y="1122532"/>
            <a:ext cx="8991600" cy="5278268"/>
          </a:xfrm>
          <a:prstGeom prst="rect">
            <a:avLst/>
          </a:prstGeom>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381000" y="381000"/>
            <a:ext cx="9144000" cy="609600"/>
          </a:xfrm>
          <a:gradFill>
            <a:gsLst>
              <a:gs pos="0">
                <a:srgbClr val="FFF200"/>
              </a:gs>
              <a:gs pos="45000">
                <a:srgbClr val="FF7A00"/>
              </a:gs>
              <a:gs pos="70000">
                <a:srgbClr val="FF0300"/>
              </a:gs>
              <a:gs pos="100000">
                <a:srgbClr val="4D0808"/>
              </a:gs>
            </a:gsLst>
            <a:lin ang="5400000" scaled="0"/>
          </a:gradFill>
        </p:spPr>
        <p:txBody>
          <a:bodyPr anchor="ctr" anchorCtr="0"/>
          <a:lstStyle/>
          <a:p>
            <a:pPr algn="ctr"/>
            <a:r>
              <a:rPr lang="en-US" sz="2400" b="1" dirty="0">
                <a:solidFill>
                  <a:schemeClr val="accent1">
                    <a:lumMod val="50000"/>
                  </a:schemeClr>
                </a:solidFill>
              </a:rPr>
              <a:t>ORGANIZATIONAL INFORMATION</a:t>
            </a:r>
          </a:p>
        </p:txBody>
      </p:sp>
      <p:sp>
        <p:nvSpPr>
          <p:cNvPr id="6" name="Rectangle 1027"/>
          <p:cNvSpPr txBox="1">
            <a:spLocks noChangeArrowheads="1"/>
          </p:cNvSpPr>
          <p:nvPr/>
        </p:nvSpPr>
        <p:spPr bwMode="auto">
          <a:xfrm>
            <a:off x="1111250" y="1219200"/>
            <a:ext cx="7727950" cy="3962400"/>
          </a:xfrm>
          <a:prstGeom prst="rect">
            <a:avLst/>
          </a:prstGeom>
          <a:noFill/>
          <a:ln w="12700" cmpd="thinThick">
            <a:gradFill flip="none" rotWithShape="1">
              <a:gsLst>
                <a:gs pos="0">
                  <a:schemeClr val="accent5">
                    <a:lumMod val="10000"/>
                  </a:schemeClr>
                </a:gs>
                <a:gs pos="30000">
                  <a:srgbClr val="66008F"/>
                </a:gs>
                <a:gs pos="64999">
                  <a:srgbClr val="BA0066"/>
                </a:gs>
                <a:gs pos="89999">
                  <a:srgbClr val="FF0000"/>
                </a:gs>
                <a:gs pos="100000">
                  <a:srgbClr val="FF8200"/>
                </a:gs>
              </a:gsLst>
              <a:lin ang="2700000" scaled="1"/>
              <a:tileRect/>
            </a:gradFill>
            <a:miter lim="800000"/>
            <a:headEnd/>
            <a:tailEnd/>
          </a:ln>
          <a:effectLst/>
        </p:spPr>
        <p:txBody>
          <a:bodyPr vert="horz" wrap="square" lIns="91440" tIns="45720" rIns="91440" bIns="45720" numCol="1" anchor="t" anchorCtr="0" compatLnSpc="1">
            <a:prstTxWarp prst="textNoShape">
              <a:avLst/>
            </a:prstTxWarp>
          </a:bodyPr>
          <a:lstStyle/>
          <a:p>
            <a:pPr indent="-342900">
              <a:lnSpc>
                <a:spcPct val="100000"/>
              </a:lnSpc>
              <a:spcBef>
                <a:spcPts val="0"/>
              </a:spcBef>
              <a:spcAft>
                <a:spcPts val="1000"/>
              </a:spcAft>
              <a:defRPr/>
            </a:pPr>
            <a:r>
              <a:rPr lang="en-US" sz="2000" b="1" kern="0" dirty="0">
                <a:solidFill>
                  <a:schemeClr val="accent5">
                    <a:lumMod val="25000"/>
                  </a:schemeClr>
                </a:solidFill>
                <a:latin typeface="+mn-lt"/>
              </a:rPr>
              <a:t>Incorporated in </a:t>
            </a:r>
            <a:r>
              <a:rPr lang="en-US" sz="2000" kern="0" dirty="0">
                <a:solidFill>
                  <a:schemeClr val="accent5">
                    <a:lumMod val="25000"/>
                  </a:schemeClr>
                </a:solidFill>
                <a:latin typeface="+mn-lt"/>
              </a:rPr>
              <a:t>		:	1962</a:t>
            </a:r>
          </a:p>
          <a:p>
            <a:pPr indent="-342900">
              <a:lnSpc>
                <a:spcPct val="100000"/>
              </a:lnSpc>
              <a:spcBef>
                <a:spcPts val="0"/>
              </a:spcBef>
              <a:spcAft>
                <a:spcPts val="1000"/>
              </a:spcAft>
              <a:defRPr/>
            </a:pPr>
            <a:r>
              <a:rPr lang="en-US" sz="2000" b="1" kern="0" dirty="0">
                <a:solidFill>
                  <a:schemeClr val="accent5">
                    <a:lumMod val="25000"/>
                  </a:schemeClr>
                </a:solidFill>
              </a:rPr>
              <a:t>Factory Area		:	</a:t>
            </a:r>
            <a:r>
              <a:rPr lang="en-US" sz="2000" kern="0" dirty="0">
                <a:solidFill>
                  <a:schemeClr val="accent5">
                    <a:lumMod val="25000"/>
                  </a:schemeClr>
                </a:solidFill>
              </a:rPr>
              <a:t>20,000 Sq. meter</a:t>
            </a:r>
          </a:p>
          <a:p>
            <a:pPr indent="-342900">
              <a:lnSpc>
                <a:spcPct val="100000"/>
              </a:lnSpc>
              <a:spcBef>
                <a:spcPts val="0"/>
              </a:spcBef>
              <a:spcAft>
                <a:spcPts val="1000"/>
              </a:spcAft>
              <a:defRPr/>
            </a:pPr>
            <a:r>
              <a:rPr lang="en-US" sz="2000" b="1" kern="0" dirty="0">
                <a:solidFill>
                  <a:schemeClr val="accent5">
                    <a:lumMod val="25000"/>
                  </a:schemeClr>
                </a:solidFill>
              </a:rPr>
              <a:t>Organization Strength	:	</a:t>
            </a:r>
            <a:r>
              <a:rPr lang="en-US" sz="2000" kern="0" dirty="0">
                <a:solidFill>
                  <a:schemeClr val="accent5">
                    <a:lumMod val="25000"/>
                  </a:schemeClr>
                </a:solidFill>
              </a:rPr>
              <a:t>300 approx.</a:t>
            </a:r>
          </a:p>
          <a:p>
            <a:pPr indent="-342900">
              <a:lnSpc>
                <a:spcPct val="100000"/>
              </a:lnSpc>
              <a:spcBef>
                <a:spcPts val="0"/>
              </a:spcBef>
              <a:spcAft>
                <a:spcPts val="1000"/>
              </a:spcAft>
              <a:defRPr/>
            </a:pPr>
            <a:r>
              <a:rPr lang="en-US" sz="2000" b="1" kern="0" dirty="0">
                <a:solidFill>
                  <a:schemeClr val="accent5">
                    <a:lumMod val="25000"/>
                  </a:schemeClr>
                </a:solidFill>
              </a:rPr>
              <a:t>Last Turnover		:	</a:t>
            </a:r>
            <a:r>
              <a:rPr lang="en-US" sz="2000" i="1" kern="0" dirty="0">
                <a:solidFill>
                  <a:schemeClr val="accent5">
                    <a:lumMod val="25000"/>
                  </a:schemeClr>
                </a:solidFill>
              </a:rPr>
              <a:t>Upon Request</a:t>
            </a:r>
          </a:p>
          <a:p>
            <a:pPr indent="-342900">
              <a:lnSpc>
                <a:spcPct val="100000"/>
              </a:lnSpc>
              <a:spcBef>
                <a:spcPts val="0"/>
              </a:spcBef>
              <a:spcAft>
                <a:spcPts val="1000"/>
              </a:spcAft>
              <a:defRPr/>
            </a:pPr>
            <a:r>
              <a:rPr lang="en-US" sz="2000" b="1" kern="0" dirty="0">
                <a:solidFill>
                  <a:schemeClr val="accent5">
                    <a:lumMod val="25000"/>
                  </a:schemeClr>
                </a:solidFill>
                <a:latin typeface="+mn-lt"/>
              </a:rPr>
              <a:t>Power Sanctioned		:	</a:t>
            </a:r>
            <a:r>
              <a:rPr lang="en-US" sz="2000" kern="0" dirty="0">
                <a:solidFill>
                  <a:schemeClr val="accent5">
                    <a:lumMod val="25000"/>
                  </a:schemeClr>
                </a:solidFill>
                <a:latin typeface="+mn-lt"/>
              </a:rPr>
              <a:t>6000 KW </a:t>
            </a:r>
          </a:p>
          <a:p>
            <a:pPr indent="-342900">
              <a:lnSpc>
                <a:spcPct val="100000"/>
              </a:lnSpc>
              <a:spcBef>
                <a:spcPts val="0"/>
              </a:spcBef>
              <a:spcAft>
                <a:spcPts val="1000"/>
              </a:spcAft>
              <a:defRPr/>
            </a:pPr>
            <a:r>
              <a:rPr lang="en-US" sz="2000" b="1" kern="0" dirty="0">
                <a:solidFill>
                  <a:schemeClr val="accent5">
                    <a:lumMod val="25000"/>
                  </a:schemeClr>
                </a:solidFill>
              </a:rPr>
              <a:t>Connected Load		:	</a:t>
            </a:r>
            <a:r>
              <a:rPr lang="en-US" sz="2000" kern="0" dirty="0">
                <a:solidFill>
                  <a:schemeClr val="accent5">
                    <a:lumMod val="25000"/>
                  </a:schemeClr>
                </a:solidFill>
              </a:rPr>
              <a:t>4200 KW </a:t>
            </a:r>
          </a:p>
          <a:p>
            <a:pPr indent="-342900">
              <a:lnSpc>
                <a:spcPct val="100000"/>
              </a:lnSpc>
              <a:spcBef>
                <a:spcPts val="0"/>
              </a:spcBef>
              <a:spcAft>
                <a:spcPts val="1000"/>
              </a:spcAft>
              <a:defRPr/>
            </a:pPr>
            <a:r>
              <a:rPr lang="en-US" sz="2000" b="1" kern="0" dirty="0">
                <a:solidFill>
                  <a:schemeClr val="accent5">
                    <a:lumMod val="25000"/>
                  </a:schemeClr>
                </a:solidFill>
                <a:latin typeface="+mn-lt"/>
              </a:rPr>
              <a:t>Power Backup		:	</a:t>
            </a:r>
            <a:r>
              <a:rPr lang="en-US" sz="2000" kern="0" dirty="0">
                <a:solidFill>
                  <a:schemeClr val="accent5">
                    <a:lumMod val="25000"/>
                  </a:schemeClr>
                </a:solidFill>
                <a:latin typeface="+mn-lt"/>
              </a:rPr>
              <a:t>2200 KVA</a:t>
            </a:r>
          </a:p>
          <a:p>
            <a:pPr indent="-342900">
              <a:lnSpc>
                <a:spcPct val="100000"/>
              </a:lnSpc>
              <a:spcBef>
                <a:spcPts val="0"/>
              </a:spcBef>
              <a:spcAft>
                <a:spcPts val="1000"/>
              </a:spcAft>
              <a:defRPr/>
            </a:pPr>
            <a:r>
              <a:rPr kumimoji="0" lang="en-US" sz="2000" b="1" i="0" u="none" strike="noStrike" kern="0" cap="none" spc="0" normalizeH="0" noProof="0" dirty="0">
                <a:ln>
                  <a:noFill/>
                </a:ln>
                <a:solidFill>
                  <a:schemeClr val="accent5">
                    <a:lumMod val="25000"/>
                  </a:schemeClr>
                </a:solidFill>
                <a:effectLst/>
                <a:uLnTx/>
                <a:uFillTx/>
                <a:latin typeface="+mn-lt"/>
                <a:ea typeface="+mn-ea"/>
                <a:cs typeface="+mn-cs"/>
              </a:rPr>
              <a:t>Installed Capacity		:	</a:t>
            </a:r>
            <a:r>
              <a:rPr kumimoji="0" lang="en-US" sz="2000" b="0" i="0" u="none" strike="noStrike" kern="0" cap="none" spc="0" normalizeH="0" baseline="0" noProof="0" dirty="0">
                <a:ln>
                  <a:noFill/>
                </a:ln>
                <a:solidFill>
                  <a:schemeClr val="accent5">
                    <a:lumMod val="25000"/>
                  </a:schemeClr>
                </a:solidFill>
                <a:effectLst/>
                <a:uLnTx/>
                <a:uFillTx/>
                <a:latin typeface="+mn-lt"/>
                <a:ea typeface="+mn-ea"/>
                <a:cs typeface="+mn-cs"/>
              </a:rPr>
              <a:t>36000 MT p.a.</a:t>
            </a:r>
          </a:p>
          <a:p>
            <a:pPr indent="-342900">
              <a:lnSpc>
                <a:spcPct val="100000"/>
              </a:lnSpc>
              <a:spcBef>
                <a:spcPts val="0"/>
              </a:spcBef>
              <a:spcAft>
                <a:spcPts val="300"/>
              </a:spcAft>
              <a:buNone/>
              <a:defRPr/>
            </a:pPr>
            <a:endParaRPr kumimoji="0" lang="en-US" b="0" i="0" u="none" strike="noStrike" kern="0" cap="none" spc="0" normalizeH="0" baseline="0" noProof="0" dirty="0">
              <a:ln>
                <a:noFill/>
              </a:ln>
              <a:solidFill>
                <a:schemeClr val="accent5">
                  <a:lumMod val="25000"/>
                </a:schemeClr>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
                <a:schemeClr val="accent1"/>
              </a:buClr>
              <a:buSzTx/>
              <a:buFontTx/>
              <a:buNone/>
              <a:tabLst/>
              <a:defRPr/>
            </a:pPr>
            <a:endParaRPr kumimoji="0" lang="en-US" sz="2400" b="0" i="0" u="none" strike="noStrike" kern="0" cap="none" spc="0" normalizeH="0" baseline="0" noProof="0" dirty="0">
              <a:ln>
                <a:noFill/>
              </a:ln>
              <a:solidFill>
                <a:schemeClr val="accent5">
                  <a:lumMod val="25000"/>
                </a:schemeClr>
              </a:solidFill>
              <a:effectLst/>
              <a:uLnTx/>
              <a:uFillTx/>
              <a:latin typeface="+mn-lt"/>
              <a:ea typeface="+mn-ea"/>
              <a:cs typeface="+mn-cs"/>
            </a:endParaRPr>
          </a:p>
        </p:txBody>
      </p:sp>
      <p:sp>
        <p:nvSpPr>
          <p:cNvPr id="8" name="TextBox 7"/>
          <p:cNvSpPr txBox="1"/>
          <p:nvPr/>
        </p:nvSpPr>
        <p:spPr>
          <a:xfrm>
            <a:off x="1143000" y="5370493"/>
            <a:ext cx="7696200" cy="954107"/>
          </a:xfrm>
          <a:prstGeom prst="rect">
            <a:avLst/>
          </a:prstGeom>
          <a:gradFill>
            <a:gsLst>
              <a:gs pos="0">
                <a:srgbClr val="8488C4"/>
              </a:gs>
              <a:gs pos="53000">
                <a:srgbClr val="D4DEFF"/>
              </a:gs>
              <a:gs pos="83000">
                <a:srgbClr val="D4DEFF"/>
              </a:gs>
              <a:gs pos="100000">
                <a:srgbClr val="96AB94"/>
              </a:gs>
            </a:gsLst>
            <a:lin ang="5400000" scaled="0"/>
          </a:gradFill>
        </p:spPr>
        <p:txBody>
          <a:bodyPr wrap="square" rtlCol="0">
            <a:spAutoFit/>
          </a:bodyPr>
          <a:lstStyle/>
          <a:p>
            <a:pPr algn="ctr">
              <a:buNone/>
            </a:pPr>
            <a:r>
              <a:rPr lang="en-US" sz="2800" b="1" kern="0" dirty="0">
                <a:solidFill>
                  <a:srgbClr val="C00000"/>
                </a:solidFill>
              </a:rPr>
              <a:t>New 5 acre facility added in</a:t>
            </a:r>
          </a:p>
          <a:p>
            <a:pPr algn="ctr">
              <a:buNone/>
            </a:pPr>
            <a:r>
              <a:rPr lang="en-US" sz="2800" b="1" kern="0" dirty="0">
                <a:solidFill>
                  <a:srgbClr val="C00000"/>
                </a:solidFill>
              </a:rPr>
              <a:t> </a:t>
            </a:r>
            <a:r>
              <a:rPr lang="en-US" sz="2800" b="1" kern="0" dirty="0" err="1">
                <a:solidFill>
                  <a:srgbClr val="C00000"/>
                </a:solidFill>
              </a:rPr>
              <a:t>Ballabhgarh</a:t>
            </a:r>
            <a:r>
              <a:rPr lang="en-US" sz="2800" b="1" kern="0" dirty="0">
                <a:solidFill>
                  <a:srgbClr val="C00000"/>
                </a:solidFill>
              </a:rPr>
              <a:t>, Faridabad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ox(in)">
                                      <p:cBhvr>
                                        <p:cTn id="7" dur="500"/>
                                        <p:tgtEl>
                                          <p:spTgt spid="3993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12750" y="381000"/>
            <a:ext cx="9112250" cy="762000"/>
          </a:xfrm>
          <a:gradFill>
            <a:gsLst>
              <a:gs pos="0">
                <a:srgbClr val="FFF200"/>
              </a:gs>
              <a:gs pos="45000">
                <a:srgbClr val="FF7A00"/>
              </a:gs>
              <a:gs pos="70000">
                <a:srgbClr val="FF0300"/>
              </a:gs>
              <a:gs pos="100000">
                <a:srgbClr val="4D0808"/>
              </a:gs>
            </a:gsLst>
            <a:lin ang="5400000" scaled="0"/>
          </a:gradFill>
        </p:spPr>
        <p:txBody>
          <a:bodyPr anchor="ctr" anchorCtr="1"/>
          <a:lstStyle/>
          <a:p>
            <a:pPr lvl="0"/>
            <a:r>
              <a:rPr lang="en-IN" b="1" dirty="0">
                <a:solidFill>
                  <a:schemeClr val="accent5">
                    <a:lumMod val="25000"/>
                  </a:schemeClr>
                </a:solidFill>
              </a:rPr>
              <a:t>Machining &amp; Handling Facilities </a:t>
            </a:r>
            <a:r>
              <a:rPr lang="en-IN" sz="2000" dirty="0">
                <a:solidFill>
                  <a:schemeClr val="accent5">
                    <a:lumMod val="25000"/>
                  </a:schemeClr>
                </a:solidFill>
              </a:rPr>
              <a:t>(MP-DEL)</a:t>
            </a:r>
            <a:endParaRPr lang="en-US" sz="2000" dirty="0">
              <a:solidFill>
                <a:schemeClr val="accent5">
                  <a:lumMod val="25000"/>
                </a:schemeClr>
              </a:solidFill>
            </a:endParaRPr>
          </a:p>
        </p:txBody>
      </p:sp>
      <p:graphicFrame>
        <p:nvGraphicFramePr>
          <p:cNvPr id="7" name="Table 6"/>
          <p:cNvGraphicFramePr>
            <a:graphicFrameLocks noGrp="1"/>
          </p:cNvGraphicFramePr>
          <p:nvPr/>
        </p:nvGraphicFramePr>
        <p:xfrm>
          <a:off x="609600" y="1371600"/>
          <a:ext cx="5257800" cy="3947160"/>
        </p:xfrm>
        <a:graphic>
          <a:graphicData uri="http://schemas.openxmlformats.org/drawingml/2006/table">
            <a:tbl>
              <a:tblPr/>
              <a:tblGrid>
                <a:gridCol w="3581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tblGrid>
              <a:tr h="548640">
                <a:tc>
                  <a:txBody>
                    <a:bodyPr/>
                    <a:lstStyle/>
                    <a:p>
                      <a:pPr marL="0" marR="0" algn="ctr">
                        <a:spcBef>
                          <a:spcPts val="0"/>
                        </a:spcBef>
                        <a:spcAft>
                          <a:spcPts val="0"/>
                        </a:spcAft>
                      </a:pPr>
                      <a:r>
                        <a:rPr lang="en-US" sz="1800" b="1" dirty="0">
                          <a:solidFill>
                            <a:srgbClr val="0000FF"/>
                          </a:solidFill>
                          <a:latin typeface="Arial"/>
                          <a:ea typeface="Times New Roman"/>
                          <a:cs typeface="Times New Roman"/>
                        </a:rPr>
                        <a:t>Type</a:t>
                      </a:r>
                      <a:r>
                        <a:rPr lang="en-US" sz="1800" b="1" baseline="0" dirty="0">
                          <a:solidFill>
                            <a:srgbClr val="0000FF"/>
                          </a:solidFill>
                          <a:latin typeface="Arial"/>
                          <a:ea typeface="Times New Roman"/>
                          <a:cs typeface="Times New Roman"/>
                        </a:rPr>
                        <a:t> of Machines</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lgn="ctr">
                        <a:spcBef>
                          <a:spcPts val="0"/>
                        </a:spcBef>
                        <a:spcAft>
                          <a:spcPts val="0"/>
                        </a:spcAft>
                      </a:pPr>
                      <a:r>
                        <a:rPr lang="en-US" sz="1800" b="1" dirty="0">
                          <a:solidFill>
                            <a:srgbClr val="0000FF"/>
                          </a:solidFill>
                          <a:latin typeface="Arial"/>
                          <a:ea typeface="Times New Roman"/>
                          <a:cs typeface="Times New Roman"/>
                        </a:rPr>
                        <a:t>Number</a:t>
                      </a:r>
                      <a:r>
                        <a:rPr lang="en-US" sz="1800" b="1" baseline="0" dirty="0">
                          <a:solidFill>
                            <a:srgbClr val="0000FF"/>
                          </a:solidFill>
                          <a:latin typeface="Arial"/>
                          <a:ea typeface="Times New Roman"/>
                          <a:cs typeface="Times New Roman"/>
                        </a:rPr>
                        <a:t> of Machines</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0"/>
                  </a:ext>
                </a:extLst>
              </a:tr>
              <a:tr h="381000">
                <a:tc>
                  <a:txBody>
                    <a:bodyPr/>
                    <a:lstStyle/>
                    <a:p>
                      <a:pPr marL="0" marR="0" algn="l">
                        <a:spcBef>
                          <a:spcPts val="0"/>
                        </a:spcBef>
                        <a:spcAft>
                          <a:spcPts val="0"/>
                        </a:spcAft>
                      </a:pPr>
                      <a:r>
                        <a:rPr lang="en-US" sz="1800" dirty="0">
                          <a:solidFill>
                            <a:srgbClr val="0000FF"/>
                          </a:solidFill>
                          <a:latin typeface="Arial"/>
                          <a:ea typeface="Times New Roman"/>
                          <a:cs typeface="Times New Roman"/>
                        </a:rPr>
                        <a:t>Horizontal Lathe</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lgn="ctr">
                        <a:spcBef>
                          <a:spcPts val="0"/>
                        </a:spcBef>
                        <a:spcAft>
                          <a:spcPts val="0"/>
                        </a:spcAft>
                      </a:pPr>
                      <a:r>
                        <a:rPr lang="en-US" sz="1800" dirty="0">
                          <a:solidFill>
                            <a:srgbClr val="0000FF"/>
                          </a:solidFill>
                          <a:latin typeface="Arial"/>
                          <a:ea typeface="Times New Roman"/>
                          <a:cs typeface="Times New Roman"/>
                        </a:rPr>
                        <a:t>29</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1"/>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Milling</a:t>
                      </a:r>
                      <a:r>
                        <a:rPr lang="en-US" sz="1800" baseline="0" dirty="0">
                          <a:solidFill>
                            <a:srgbClr val="0000FF"/>
                          </a:solidFill>
                          <a:latin typeface="Arial"/>
                          <a:ea typeface="Times New Roman"/>
                          <a:cs typeface="Times New Roman"/>
                        </a:rPr>
                        <a:t> &amp; Planner Machine</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02</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2"/>
                  </a:ext>
                </a:extLst>
              </a:tr>
              <a:tr h="274320">
                <a:tc>
                  <a:txBody>
                    <a:bodyPr/>
                    <a:lstStyle/>
                    <a:p>
                      <a:pPr marL="0" marR="0" algn="l">
                        <a:spcBef>
                          <a:spcPts val="0"/>
                        </a:spcBef>
                        <a:spcAft>
                          <a:spcPts val="0"/>
                        </a:spcAft>
                      </a:pPr>
                      <a:r>
                        <a:rPr lang="en-US" sz="1800" dirty="0">
                          <a:solidFill>
                            <a:srgbClr val="0000FF"/>
                          </a:solidFill>
                          <a:latin typeface="Arial"/>
                          <a:ea typeface="Times New Roman"/>
                          <a:cs typeface="Times New Roman"/>
                        </a:rPr>
                        <a:t>VTL</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12</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3"/>
                  </a:ext>
                </a:extLst>
              </a:tr>
              <a:tr h="274320">
                <a:tc>
                  <a:txBody>
                    <a:bodyPr/>
                    <a:lstStyle/>
                    <a:p>
                      <a:pPr marL="0" marR="0" algn="l">
                        <a:spcBef>
                          <a:spcPts val="0"/>
                        </a:spcBef>
                        <a:spcAft>
                          <a:spcPts val="0"/>
                        </a:spcAft>
                      </a:pPr>
                      <a:r>
                        <a:rPr lang="en-US" sz="1800" dirty="0">
                          <a:solidFill>
                            <a:srgbClr val="0000FF"/>
                          </a:solidFill>
                          <a:latin typeface="Arial"/>
                          <a:ea typeface="Times New Roman"/>
                          <a:cs typeface="Times New Roman"/>
                        </a:rPr>
                        <a:t>CNC</a:t>
                      </a:r>
                      <a:r>
                        <a:rPr lang="en-US" sz="1800" baseline="0" dirty="0">
                          <a:solidFill>
                            <a:srgbClr val="0000FF"/>
                          </a:solidFill>
                          <a:latin typeface="Arial"/>
                          <a:ea typeface="Times New Roman"/>
                          <a:cs typeface="Times New Roman"/>
                        </a:rPr>
                        <a:t> VTL</a:t>
                      </a:r>
                      <a:endParaRPr lang="en-US" sz="1800" dirty="0">
                        <a:solidFill>
                          <a:srgbClr val="0000FF"/>
                        </a:solidFill>
                        <a:latin typeface="Arial"/>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3</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4"/>
                  </a:ext>
                </a:extLst>
              </a:tr>
              <a:tr h="274320">
                <a:tc>
                  <a:txBody>
                    <a:bodyPr/>
                    <a:lstStyle/>
                    <a:p>
                      <a:pPr marL="0" marR="0" algn="l">
                        <a:spcBef>
                          <a:spcPts val="0"/>
                        </a:spcBef>
                        <a:spcAft>
                          <a:spcPts val="0"/>
                        </a:spcAft>
                      </a:pPr>
                      <a:r>
                        <a:rPr lang="en-US" sz="1800" dirty="0">
                          <a:solidFill>
                            <a:srgbClr val="0000FF"/>
                          </a:solidFill>
                          <a:latin typeface="Arial"/>
                          <a:ea typeface="Times New Roman"/>
                          <a:cs typeface="Times New Roman"/>
                        </a:rPr>
                        <a:t>CNC</a:t>
                      </a: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a:solidFill>
                            <a:srgbClr val="0000FF"/>
                          </a:solidFill>
                          <a:latin typeface="Arial"/>
                          <a:ea typeface="Times New Roman"/>
                          <a:cs typeface="Times New Roman"/>
                        </a:rPr>
                        <a:t>5</a:t>
                      </a:r>
                      <a:endParaRPr lang="en-US" sz="180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5"/>
                  </a:ext>
                </a:extLst>
              </a:tr>
              <a:tr h="274320">
                <a:tc>
                  <a:txBody>
                    <a:bodyPr/>
                    <a:lstStyle/>
                    <a:p>
                      <a:pPr marL="0" marR="0" algn="l">
                        <a:spcBef>
                          <a:spcPts val="0"/>
                        </a:spcBef>
                        <a:spcAft>
                          <a:spcPts val="0"/>
                        </a:spcAft>
                      </a:pPr>
                      <a:r>
                        <a:rPr lang="en-US" sz="1800" dirty="0">
                          <a:solidFill>
                            <a:srgbClr val="0000FF"/>
                          </a:solidFill>
                          <a:latin typeface="Arial"/>
                          <a:ea typeface="Times New Roman"/>
                          <a:cs typeface="Times New Roman"/>
                        </a:rPr>
                        <a:t>VMC</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4</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6"/>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rgbClr val="0000FF"/>
                          </a:solidFill>
                          <a:latin typeface="Arial"/>
                          <a:ea typeface="Times New Roman"/>
                          <a:cs typeface="Times New Roman"/>
                        </a:rPr>
                        <a:t>Drill Machine</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21</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7"/>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rgbClr val="0000FF"/>
                          </a:solidFill>
                          <a:latin typeface="Arial"/>
                          <a:ea typeface="Times New Roman"/>
                          <a:cs typeface="Times New Roman"/>
                        </a:rPr>
                        <a:t>HMC</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800" dirty="0">
                          <a:solidFill>
                            <a:srgbClr val="0000FF"/>
                          </a:solidFill>
                          <a:latin typeface="Arial"/>
                          <a:ea typeface="Times New Roman"/>
                          <a:cs typeface="Times New Roman"/>
                        </a:rPr>
                        <a:t>1</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8"/>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a:solidFill>
                            <a:srgbClr val="0000FF"/>
                          </a:solidFill>
                          <a:latin typeface="Arial"/>
                          <a:ea typeface="Times New Roman"/>
                          <a:cs typeface="Times New Roman"/>
                        </a:rPr>
                        <a:t>Double Column Machining Centre</a:t>
                      </a:r>
                      <a:endParaRPr lang="en-US" sz="16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800" dirty="0">
                          <a:solidFill>
                            <a:srgbClr val="0000FF"/>
                          </a:solidFill>
                          <a:latin typeface="Arial"/>
                          <a:ea typeface="Times New Roman"/>
                          <a:cs typeface="Times New Roman"/>
                        </a:rPr>
                        <a:t>1</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9"/>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rgbClr val="0000FF"/>
                          </a:solidFill>
                          <a:latin typeface="Arial"/>
                          <a:ea typeface="Times New Roman"/>
                          <a:cs typeface="Times New Roman"/>
                        </a:rPr>
                        <a:t>Fork Lift</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07</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10"/>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rgbClr val="0000FF"/>
                          </a:solidFill>
                          <a:latin typeface="Arial"/>
                          <a:ea typeface="Times New Roman"/>
                          <a:cs typeface="Times New Roman"/>
                        </a:rPr>
                        <a:t>Hydra Mobile Crane</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01</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11"/>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rgbClr val="0000FF"/>
                          </a:solidFill>
                          <a:latin typeface="Arial"/>
                          <a:ea typeface="Times New Roman"/>
                          <a:cs typeface="Times New Roman"/>
                        </a:rPr>
                        <a:t>Cranes-5/10/20 MT</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23</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12"/>
                  </a:ext>
                </a:extLst>
              </a:tr>
            </a:tbl>
          </a:graphicData>
        </a:graphic>
      </p:graphicFrame>
      <p:pic>
        <p:nvPicPr>
          <p:cNvPr id="6" name="Picture 5" descr="HARTFORT-1.jpg"/>
          <p:cNvPicPr>
            <a:picLocks noChangeAspect="1"/>
          </p:cNvPicPr>
          <p:nvPr/>
        </p:nvPicPr>
        <p:blipFill>
          <a:blip r:embed="rId3" cstate="print"/>
          <a:srcRect l="4018" t="-861" r="33035" b="5357"/>
          <a:stretch>
            <a:fillRect/>
          </a:stretch>
        </p:blipFill>
        <p:spPr>
          <a:xfrm rot="5400000">
            <a:off x="5753136" y="1638338"/>
            <a:ext cx="3943929" cy="3447395"/>
          </a:xfrm>
          <a:prstGeom prst="rect">
            <a:avLst/>
          </a:prstGeom>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7" name="Picture 5" descr="C:\Users\Dinesh Bajaj\Pictures\tubesheet-1655.jpg"/>
          <p:cNvPicPr>
            <a:picLocks noChangeAspect="1" noChangeArrowheads="1"/>
          </p:cNvPicPr>
          <p:nvPr/>
        </p:nvPicPr>
        <p:blipFill>
          <a:blip r:embed="rId3" cstate="print"/>
          <a:srcRect/>
          <a:stretch>
            <a:fillRect/>
          </a:stretch>
        </p:blipFill>
        <p:spPr bwMode="auto">
          <a:xfrm>
            <a:off x="685800" y="4572000"/>
            <a:ext cx="2463800" cy="1705708"/>
          </a:xfrm>
          <a:prstGeom prst="rect">
            <a:avLst/>
          </a:prstGeom>
          <a:noFill/>
        </p:spPr>
      </p:pic>
      <p:sp>
        <p:nvSpPr>
          <p:cNvPr id="11" name="Title 10"/>
          <p:cNvSpPr>
            <a:spLocks noGrp="1"/>
          </p:cNvSpPr>
          <p:nvPr>
            <p:ph type="title"/>
          </p:nvPr>
        </p:nvSpPr>
        <p:spPr>
          <a:xfrm>
            <a:off x="412750" y="381000"/>
            <a:ext cx="9112250" cy="762000"/>
          </a:xfrm>
          <a:gradFill>
            <a:gsLst>
              <a:gs pos="0">
                <a:srgbClr val="FFF200"/>
              </a:gs>
              <a:gs pos="45000">
                <a:srgbClr val="FF7A00"/>
              </a:gs>
              <a:gs pos="70000">
                <a:srgbClr val="FF0300"/>
              </a:gs>
              <a:gs pos="100000">
                <a:srgbClr val="4D0808"/>
              </a:gs>
            </a:gsLst>
            <a:lin ang="5400000" scaled="0"/>
          </a:gradFill>
        </p:spPr>
        <p:txBody>
          <a:bodyPr anchor="ctr" anchorCtr="1"/>
          <a:lstStyle/>
          <a:p>
            <a:pPr lvl="0"/>
            <a:r>
              <a:rPr lang="en-IN" b="1" dirty="0">
                <a:solidFill>
                  <a:schemeClr val="accent5">
                    <a:lumMod val="25000"/>
                  </a:schemeClr>
                </a:solidFill>
              </a:rPr>
              <a:t>Machining &amp; Handling Facilities</a:t>
            </a:r>
            <a:r>
              <a:rPr lang="en-IN" sz="2000" dirty="0">
                <a:solidFill>
                  <a:schemeClr val="accent5">
                    <a:lumMod val="25000"/>
                  </a:schemeClr>
                </a:solidFill>
              </a:rPr>
              <a:t> (BG-FBD)</a:t>
            </a:r>
            <a:endParaRPr lang="en-US" sz="2000" dirty="0">
              <a:solidFill>
                <a:schemeClr val="accent5">
                  <a:lumMod val="25000"/>
                </a:schemeClr>
              </a:solidFill>
            </a:endParaRPr>
          </a:p>
        </p:txBody>
      </p:sp>
      <p:pic>
        <p:nvPicPr>
          <p:cNvPr id="6" name="Picture 2" descr="C:\Users\Dinesh Bajaj\Pictures\CGPP-11\Ring.jpg"/>
          <p:cNvPicPr>
            <a:picLocks noGrp="1" noChangeAspect="1" noChangeArrowheads="1"/>
          </p:cNvPicPr>
          <p:nvPr>
            <p:ph idx="1"/>
          </p:nvPr>
        </p:nvPicPr>
        <p:blipFill>
          <a:blip r:embed="rId4" cstate="print"/>
          <a:srcRect t="27848"/>
          <a:stretch>
            <a:fillRect/>
          </a:stretch>
        </p:blipFill>
        <p:spPr bwMode="auto">
          <a:xfrm>
            <a:off x="3826933" y="4549640"/>
            <a:ext cx="2421467" cy="1851160"/>
          </a:xfrm>
          <a:prstGeom prst="rect">
            <a:avLst/>
          </a:prstGeom>
          <a:noFill/>
        </p:spPr>
      </p:pic>
      <p:graphicFrame>
        <p:nvGraphicFramePr>
          <p:cNvPr id="7" name="Table 6"/>
          <p:cNvGraphicFramePr>
            <a:graphicFrameLocks noGrp="1"/>
          </p:cNvGraphicFramePr>
          <p:nvPr/>
        </p:nvGraphicFramePr>
        <p:xfrm>
          <a:off x="685800" y="1295400"/>
          <a:ext cx="5181600" cy="3124200"/>
        </p:xfrm>
        <a:graphic>
          <a:graphicData uri="http://schemas.openxmlformats.org/drawingml/2006/table">
            <a:tbl>
              <a:tblPr/>
              <a:tblGrid>
                <a:gridCol w="2667000">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tblGrid>
              <a:tr h="548640">
                <a:tc>
                  <a:txBody>
                    <a:bodyPr/>
                    <a:lstStyle/>
                    <a:p>
                      <a:pPr marL="0" marR="0" algn="ctr">
                        <a:spcBef>
                          <a:spcPts val="0"/>
                        </a:spcBef>
                        <a:spcAft>
                          <a:spcPts val="0"/>
                        </a:spcAft>
                      </a:pPr>
                      <a:r>
                        <a:rPr lang="en-US" sz="1800" b="1" dirty="0">
                          <a:solidFill>
                            <a:srgbClr val="0000FF"/>
                          </a:solidFill>
                          <a:latin typeface="Arial"/>
                          <a:ea typeface="Times New Roman"/>
                          <a:cs typeface="Times New Roman"/>
                        </a:rPr>
                        <a:t>Type</a:t>
                      </a:r>
                      <a:r>
                        <a:rPr lang="en-US" sz="1800" b="1" baseline="0" dirty="0">
                          <a:solidFill>
                            <a:srgbClr val="0000FF"/>
                          </a:solidFill>
                          <a:latin typeface="Arial"/>
                          <a:ea typeface="Times New Roman"/>
                          <a:cs typeface="Times New Roman"/>
                        </a:rPr>
                        <a:t> of Machines</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lgn="ctr">
                        <a:spcBef>
                          <a:spcPts val="0"/>
                        </a:spcBef>
                        <a:spcAft>
                          <a:spcPts val="0"/>
                        </a:spcAft>
                      </a:pPr>
                      <a:r>
                        <a:rPr lang="en-US" sz="1800" b="1" dirty="0">
                          <a:solidFill>
                            <a:srgbClr val="0000FF"/>
                          </a:solidFill>
                          <a:latin typeface="Arial"/>
                          <a:ea typeface="Times New Roman"/>
                          <a:cs typeface="Times New Roman"/>
                        </a:rPr>
                        <a:t>Number</a:t>
                      </a:r>
                      <a:r>
                        <a:rPr lang="en-US" sz="1800" b="1" baseline="0" dirty="0">
                          <a:solidFill>
                            <a:srgbClr val="0000FF"/>
                          </a:solidFill>
                          <a:latin typeface="Arial"/>
                          <a:ea typeface="Times New Roman"/>
                          <a:cs typeface="Times New Roman"/>
                        </a:rPr>
                        <a:t> of Machines</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0"/>
                  </a:ext>
                </a:extLst>
              </a:tr>
              <a:tr h="381000">
                <a:tc>
                  <a:txBody>
                    <a:bodyPr/>
                    <a:lstStyle/>
                    <a:p>
                      <a:pPr marL="0" marR="0" algn="l">
                        <a:spcBef>
                          <a:spcPts val="0"/>
                        </a:spcBef>
                        <a:spcAft>
                          <a:spcPts val="0"/>
                        </a:spcAft>
                      </a:pPr>
                      <a:r>
                        <a:rPr lang="en-US" sz="1800" dirty="0">
                          <a:solidFill>
                            <a:srgbClr val="0000FF"/>
                          </a:solidFill>
                          <a:latin typeface="Arial"/>
                          <a:ea typeface="Times New Roman"/>
                          <a:cs typeface="Times New Roman"/>
                        </a:rPr>
                        <a:t>Horizontal Lathes</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lgn="ctr">
                        <a:spcBef>
                          <a:spcPts val="0"/>
                        </a:spcBef>
                        <a:spcAft>
                          <a:spcPts val="0"/>
                        </a:spcAft>
                      </a:pPr>
                      <a:r>
                        <a:rPr lang="en-US" sz="1800" dirty="0">
                          <a:solidFill>
                            <a:srgbClr val="0000FF"/>
                          </a:solidFill>
                          <a:latin typeface="Arial"/>
                          <a:ea typeface="Times New Roman"/>
                          <a:cs typeface="Times New Roman"/>
                        </a:rPr>
                        <a:t>04</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1"/>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Planning Turning M/c</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01</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2"/>
                  </a:ext>
                </a:extLst>
              </a:tr>
              <a:tr h="274320">
                <a:tc>
                  <a:txBody>
                    <a:bodyPr/>
                    <a:lstStyle/>
                    <a:p>
                      <a:pPr marL="0" marR="0" algn="l">
                        <a:spcBef>
                          <a:spcPts val="0"/>
                        </a:spcBef>
                        <a:spcAft>
                          <a:spcPts val="0"/>
                        </a:spcAft>
                      </a:pPr>
                      <a:r>
                        <a:rPr lang="en-US" sz="1800" dirty="0">
                          <a:solidFill>
                            <a:srgbClr val="0000FF"/>
                          </a:solidFill>
                          <a:latin typeface="Arial"/>
                          <a:ea typeface="Times New Roman"/>
                          <a:cs typeface="Times New Roman"/>
                        </a:rPr>
                        <a:t>VTLs</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04</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3"/>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rgbClr val="0000FF"/>
                          </a:solidFill>
                          <a:latin typeface="Arial"/>
                          <a:ea typeface="Times New Roman"/>
                          <a:cs typeface="Times New Roman"/>
                        </a:rPr>
                        <a:t>Drill Machines</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03</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4"/>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rgbClr val="0000FF"/>
                          </a:solidFill>
                          <a:latin typeface="Arial"/>
                          <a:ea typeface="Times New Roman"/>
                          <a:cs typeface="Times New Roman"/>
                        </a:rPr>
                        <a:t>Shaper M/c</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02</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5"/>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rgbClr val="0000FF"/>
                          </a:solidFill>
                          <a:latin typeface="Arial"/>
                          <a:ea typeface="Times New Roman"/>
                          <a:cs typeface="Times New Roman"/>
                        </a:rPr>
                        <a:t>Hydra Mobile Crane</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01</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6"/>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err="1">
                          <a:solidFill>
                            <a:srgbClr val="0000FF"/>
                          </a:solidFill>
                          <a:latin typeface="Arial"/>
                          <a:ea typeface="Times New Roman"/>
                          <a:cs typeface="Times New Roman"/>
                        </a:rPr>
                        <a:t>ForkLifts</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06</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7"/>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rgbClr val="0000FF"/>
                          </a:solidFill>
                          <a:latin typeface="Arial"/>
                          <a:ea typeface="Times New Roman"/>
                          <a:cs typeface="Times New Roman"/>
                        </a:rPr>
                        <a:t>Cranes-5/10/20 MT</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0000FF"/>
                          </a:solidFill>
                          <a:latin typeface="Arial"/>
                          <a:ea typeface="Times New Roman"/>
                          <a:cs typeface="Times New Roman"/>
                        </a:rPr>
                        <a:t>03</a:t>
                      </a: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8"/>
                  </a:ext>
                </a:extLst>
              </a:tr>
              <a:tr h="274320">
                <a:tc>
                  <a:txBody>
                    <a:bodyPr/>
                    <a:lstStyle/>
                    <a:p>
                      <a:pPr marL="0" marR="0" algn="ctr">
                        <a:spcBef>
                          <a:spcPts val="0"/>
                        </a:spcBef>
                        <a:spcAft>
                          <a:spcPts val="0"/>
                        </a:spcAft>
                      </a:pP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tc>
                  <a:txBody>
                    <a:bodyPr/>
                    <a:lstStyle/>
                    <a:p>
                      <a:pPr marL="0" marR="0" algn="ctr">
                        <a:spcBef>
                          <a:spcPts val="0"/>
                        </a:spcBef>
                        <a:spcAft>
                          <a:spcPts val="0"/>
                        </a:spcAft>
                      </a:pPr>
                      <a:endParaRPr lang="en-US" sz="1800" dirty="0">
                        <a:latin typeface="Times New Roman"/>
                        <a:ea typeface="Times New Roman"/>
                        <a:cs typeface="Times New Roman"/>
                      </a:endParaRPr>
                    </a:p>
                  </a:txBody>
                  <a:tcPr marL="72705" marR="72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gradFill>
                      <a:gsLst>
                        <a:gs pos="0">
                          <a:srgbClr val="FFEFD1"/>
                        </a:gs>
                        <a:gs pos="64999">
                          <a:srgbClr val="F0EBD5"/>
                        </a:gs>
                        <a:gs pos="100000">
                          <a:srgbClr val="D1C39F"/>
                        </a:gs>
                      </a:gsLst>
                      <a:lin ang="5400000" scaled="0"/>
                    </a:gradFill>
                  </a:tcPr>
                </a:tc>
                <a:extLst>
                  <a:ext uri="{0D108BD9-81ED-4DB2-BD59-A6C34878D82A}">
                    <a16:rowId xmlns:a16="http://schemas.microsoft.com/office/drawing/2014/main" val="10009"/>
                  </a:ext>
                </a:extLst>
              </a:tr>
            </a:tbl>
          </a:graphicData>
        </a:graphic>
      </p:graphicFrame>
      <p:pic>
        <p:nvPicPr>
          <p:cNvPr id="9" name="Picture 8" descr="IMG00320-20140315-1504.jpg"/>
          <p:cNvPicPr>
            <a:picLocks noChangeAspect="1"/>
          </p:cNvPicPr>
          <p:nvPr/>
        </p:nvPicPr>
        <p:blipFill>
          <a:blip r:embed="rId5" cstate="print"/>
          <a:stretch>
            <a:fillRect/>
          </a:stretch>
        </p:blipFill>
        <p:spPr>
          <a:xfrm>
            <a:off x="6934200" y="4495800"/>
            <a:ext cx="1981200" cy="1905000"/>
          </a:xfrm>
          <a:prstGeom prst="rect">
            <a:avLst/>
          </a:prstGeom>
        </p:spPr>
      </p:pic>
      <p:pic>
        <p:nvPicPr>
          <p:cNvPr id="10" name="Picture 9" descr="VTL-3M.jpg"/>
          <p:cNvPicPr>
            <a:picLocks noChangeAspect="1"/>
          </p:cNvPicPr>
          <p:nvPr/>
        </p:nvPicPr>
        <p:blipFill>
          <a:blip r:embed="rId6" cstate="print"/>
          <a:srcRect l="3750" r="2500" b="4167"/>
          <a:stretch>
            <a:fillRect/>
          </a:stretch>
        </p:blipFill>
        <p:spPr>
          <a:xfrm>
            <a:off x="5943600" y="1295400"/>
            <a:ext cx="3505200" cy="3124200"/>
          </a:xfrm>
          <a:prstGeom prst="rect">
            <a:avLst/>
          </a:prstGeom>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100" y="381001"/>
            <a:ext cx="6604000" cy="609600"/>
          </a:xfrm>
          <a:gradFill>
            <a:gsLst>
              <a:gs pos="0">
                <a:srgbClr val="FFF200"/>
              </a:gs>
              <a:gs pos="45000">
                <a:srgbClr val="FF7A00"/>
              </a:gs>
              <a:gs pos="70000">
                <a:srgbClr val="FF0300"/>
              </a:gs>
              <a:gs pos="100000">
                <a:srgbClr val="4D0808"/>
              </a:gs>
            </a:gsLst>
            <a:lin ang="5400000" scaled="0"/>
          </a:gradFill>
        </p:spPr>
        <p:txBody>
          <a:bodyPr/>
          <a:lstStyle/>
          <a:p>
            <a:pPr algn="ctr"/>
            <a:r>
              <a:rPr lang="en-US" sz="3200" dirty="0">
                <a:solidFill>
                  <a:schemeClr val="accent5">
                    <a:lumMod val="25000"/>
                  </a:schemeClr>
                </a:solidFill>
                <a:latin typeface="Arial Black" pitchFamily="34" charset="0"/>
              </a:rPr>
              <a:t>Chemical &amp; Metallurgical</a:t>
            </a:r>
          </a:p>
        </p:txBody>
      </p:sp>
      <p:pic>
        <p:nvPicPr>
          <p:cNvPr id="10" name="Picture 9" descr="IMG00041-20130613-1104.jpg"/>
          <p:cNvPicPr>
            <a:picLocks noChangeAspect="1"/>
          </p:cNvPicPr>
          <p:nvPr/>
        </p:nvPicPr>
        <p:blipFill>
          <a:blip r:embed="rId3" cstate="print"/>
          <a:srcRect r="6250" b="12500"/>
          <a:stretch>
            <a:fillRect/>
          </a:stretch>
        </p:blipFill>
        <p:spPr>
          <a:xfrm>
            <a:off x="495300" y="1143000"/>
            <a:ext cx="1816100" cy="1828800"/>
          </a:xfrm>
          <a:prstGeom prst="rect">
            <a:avLst/>
          </a:prstGeom>
        </p:spPr>
      </p:pic>
      <p:sp>
        <p:nvSpPr>
          <p:cNvPr id="6" name="TextBox 5"/>
          <p:cNvSpPr txBox="1"/>
          <p:nvPr/>
        </p:nvSpPr>
        <p:spPr>
          <a:xfrm>
            <a:off x="2209800" y="1447800"/>
            <a:ext cx="6686550" cy="480131"/>
          </a:xfrm>
          <a:prstGeom prst="rect">
            <a:avLst/>
          </a:prstGeom>
          <a:noFill/>
        </p:spPr>
        <p:txBody>
          <a:bodyPr wrap="square" rtlCol="0">
            <a:spAutoFit/>
          </a:bodyPr>
          <a:lstStyle/>
          <a:p>
            <a:pPr>
              <a:buNone/>
            </a:pPr>
            <a:r>
              <a:rPr lang="en-US" sz="2800" dirty="0">
                <a:solidFill>
                  <a:srgbClr val="2A07A9"/>
                </a:solidFill>
                <a:latin typeface="Arial" pitchFamily="34" charset="0"/>
                <a:cs typeface="Arial" pitchFamily="34" charset="0"/>
              </a:rPr>
              <a:t> Emission Spectrometer 17 Channel </a:t>
            </a:r>
          </a:p>
        </p:txBody>
      </p:sp>
      <p:pic>
        <p:nvPicPr>
          <p:cNvPr id="5" name="Picture 4" descr="IMG00031-20130613-1048.jpg"/>
          <p:cNvPicPr>
            <a:picLocks noChangeAspect="1"/>
          </p:cNvPicPr>
          <p:nvPr/>
        </p:nvPicPr>
        <p:blipFill>
          <a:blip r:embed="rId4" cstate="print"/>
          <a:srcRect l="4650" r="18633" b="13514"/>
          <a:stretch>
            <a:fillRect/>
          </a:stretch>
        </p:blipFill>
        <p:spPr>
          <a:xfrm>
            <a:off x="7391400" y="2819400"/>
            <a:ext cx="1816101" cy="1444083"/>
          </a:xfrm>
          <a:prstGeom prst="rect">
            <a:avLst/>
          </a:prstGeom>
        </p:spPr>
      </p:pic>
      <p:sp>
        <p:nvSpPr>
          <p:cNvPr id="7" name="Rectangle 6"/>
          <p:cNvSpPr/>
          <p:nvPr/>
        </p:nvSpPr>
        <p:spPr>
          <a:xfrm>
            <a:off x="2667000" y="3276600"/>
            <a:ext cx="4724400" cy="830997"/>
          </a:xfrm>
          <a:prstGeom prst="rect">
            <a:avLst/>
          </a:prstGeom>
        </p:spPr>
        <p:txBody>
          <a:bodyPr wrap="square">
            <a:spAutoFit/>
          </a:bodyPr>
          <a:lstStyle/>
          <a:p>
            <a:pPr>
              <a:buNone/>
            </a:pPr>
            <a:r>
              <a:rPr lang="en-US" dirty="0">
                <a:solidFill>
                  <a:srgbClr val="2A07A9"/>
                </a:solidFill>
              </a:rPr>
              <a:t>Metallurgical Microscope – 1000X</a:t>
            </a:r>
          </a:p>
          <a:p>
            <a:pPr>
              <a:buNone/>
            </a:pPr>
            <a:r>
              <a:rPr lang="en-US" dirty="0">
                <a:solidFill>
                  <a:srgbClr val="2A07A9"/>
                </a:solidFill>
              </a:rPr>
              <a:t>Travelling Microscope</a:t>
            </a:r>
          </a:p>
        </p:txBody>
      </p:sp>
      <p:sp>
        <p:nvSpPr>
          <p:cNvPr id="8" name="Rectangle 7"/>
          <p:cNvSpPr/>
          <p:nvPr/>
        </p:nvSpPr>
        <p:spPr>
          <a:xfrm>
            <a:off x="2438400" y="5257800"/>
            <a:ext cx="5581650" cy="424732"/>
          </a:xfrm>
          <a:prstGeom prst="rect">
            <a:avLst/>
          </a:prstGeom>
        </p:spPr>
        <p:txBody>
          <a:bodyPr wrap="square">
            <a:spAutoFit/>
          </a:bodyPr>
          <a:lstStyle/>
          <a:p>
            <a:pPr>
              <a:buNone/>
            </a:pPr>
            <a:r>
              <a:rPr lang="en-US" dirty="0" err="1">
                <a:solidFill>
                  <a:srgbClr val="2A07A9"/>
                </a:solidFill>
              </a:rPr>
              <a:t>Metallography</a:t>
            </a:r>
            <a:r>
              <a:rPr lang="en-US" dirty="0">
                <a:solidFill>
                  <a:srgbClr val="2A07A9"/>
                </a:solidFill>
              </a:rPr>
              <a:t> Equipment</a:t>
            </a:r>
          </a:p>
        </p:txBody>
      </p:sp>
      <p:pic>
        <p:nvPicPr>
          <p:cNvPr id="9" name="Picture 8" descr="IMG00032-20130613-1049.jpg"/>
          <p:cNvPicPr>
            <a:picLocks noChangeAspect="1"/>
          </p:cNvPicPr>
          <p:nvPr/>
        </p:nvPicPr>
        <p:blipFill>
          <a:blip r:embed="rId5" cstate="print"/>
          <a:stretch>
            <a:fillRect/>
          </a:stretch>
        </p:blipFill>
        <p:spPr>
          <a:xfrm>
            <a:off x="495300" y="4572000"/>
            <a:ext cx="1816100" cy="1524000"/>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50" y="457200"/>
            <a:ext cx="7512050" cy="685800"/>
          </a:xfrm>
          <a:gradFill>
            <a:gsLst>
              <a:gs pos="0">
                <a:srgbClr val="FFF200"/>
              </a:gs>
              <a:gs pos="45000">
                <a:srgbClr val="FF7A00"/>
              </a:gs>
              <a:gs pos="70000">
                <a:srgbClr val="FF0300"/>
              </a:gs>
              <a:gs pos="100000">
                <a:srgbClr val="4D0808"/>
              </a:gs>
            </a:gsLst>
            <a:lin ang="5400000" scaled="0"/>
          </a:gradFill>
        </p:spPr>
        <p:txBody>
          <a:bodyPr/>
          <a:lstStyle/>
          <a:p>
            <a:pPr algn="ctr"/>
            <a:r>
              <a:rPr lang="en-US" sz="3200" dirty="0">
                <a:solidFill>
                  <a:schemeClr val="accent5">
                    <a:lumMod val="25000"/>
                  </a:schemeClr>
                </a:solidFill>
                <a:latin typeface="Arial Black" pitchFamily="34" charset="0"/>
              </a:rPr>
              <a:t>Mechanical Testing</a:t>
            </a:r>
          </a:p>
        </p:txBody>
      </p:sp>
      <p:pic>
        <p:nvPicPr>
          <p:cNvPr id="8" name="Picture 7" descr="IMG00035-20130613-1051.jpg"/>
          <p:cNvPicPr>
            <a:picLocks noChangeAspect="1"/>
          </p:cNvPicPr>
          <p:nvPr/>
        </p:nvPicPr>
        <p:blipFill>
          <a:blip r:embed="rId3" cstate="print"/>
          <a:srcRect t="2222" r="15926"/>
          <a:stretch>
            <a:fillRect/>
          </a:stretch>
        </p:blipFill>
        <p:spPr>
          <a:xfrm>
            <a:off x="330200" y="1219202"/>
            <a:ext cx="2641600" cy="3428999"/>
          </a:xfrm>
          <a:prstGeom prst="rect">
            <a:avLst/>
          </a:prstGeom>
        </p:spPr>
      </p:pic>
      <p:pic>
        <p:nvPicPr>
          <p:cNvPr id="9" name="Picture 8" descr="IMG00036-20130613-1052.jpg"/>
          <p:cNvPicPr>
            <a:picLocks noChangeAspect="1"/>
          </p:cNvPicPr>
          <p:nvPr/>
        </p:nvPicPr>
        <p:blipFill>
          <a:blip r:embed="rId4" cstate="print"/>
          <a:srcRect l="4231"/>
          <a:stretch>
            <a:fillRect/>
          </a:stretch>
        </p:blipFill>
        <p:spPr>
          <a:xfrm>
            <a:off x="6248400" y="2590800"/>
            <a:ext cx="3162300" cy="3657600"/>
          </a:xfrm>
          <a:prstGeom prst="rect">
            <a:avLst/>
          </a:prstGeom>
        </p:spPr>
      </p:pic>
      <p:sp>
        <p:nvSpPr>
          <p:cNvPr id="10" name="TextBox 9"/>
          <p:cNvSpPr txBox="1"/>
          <p:nvPr/>
        </p:nvSpPr>
        <p:spPr>
          <a:xfrm>
            <a:off x="2971800" y="1295400"/>
            <a:ext cx="6604000" cy="2862322"/>
          </a:xfrm>
          <a:prstGeom prst="rect">
            <a:avLst/>
          </a:prstGeom>
          <a:noFill/>
        </p:spPr>
        <p:txBody>
          <a:bodyPr wrap="square" rtlCol="0">
            <a:spAutoFit/>
          </a:bodyPr>
          <a:lstStyle/>
          <a:p>
            <a:pPr>
              <a:buNone/>
            </a:pPr>
            <a:r>
              <a:rPr lang="en-US" b="1" u="sng" dirty="0">
                <a:solidFill>
                  <a:schemeClr val="accent5">
                    <a:lumMod val="25000"/>
                  </a:schemeClr>
                </a:solidFill>
                <a:latin typeface="Arial" pitchFamily="34" charset="0"/>
                <a:cs typeface="Arial" pitchFamily="34" charset="0"/>
              </a:rPr>
              <a:t>We have in-house :</a:t>
            </a:r>
          </a:p>
          <a:p>
            <a:r>
              <a:rPr lang="en-US" dirty="0">
                <a:solidFill>
                  <a:schemeClr val="accent5">
                    <a:lumMod val="25000"/>
                  </a:schemeClr>
                </a:solidFill>
                <a:latin typeface="Arial" pitchFamily="34" charset="0"/>
                <a:cs typeface="Arial" pitchFamily="34" charset="0"/>
              </a:rPr>
              <a:t> Universal Testing M/c 200 KN Make GDR</a:t>
            </a:r>
          </a:p>
          <a:p>
            <a:r>
              <a:rPr lang="en-US" dirty="0">
                <a:solidFill>
                  <a:schemeClr val="accent5">
                    <a:lumMod val="25000"/>
                  </a:schemeClr>
                </a:solidFill>
                <a:latin typeface="Arial" pitchFamily="34" charset="0"/>
                <a:cs typeface="Arial" pitchFamily="34" charset="0"/>
              </a:rPr>
              <a:t> Impact Test up to -196</a:t>
            </a:r>
            <a:r>
              <a:rPr lang="en-US" baseline="30000" dirty="0">
                <a:solidFill>
                  <a:schemeClr val="accent5">
                    <a:lumMod val="25000"/>
                  </a:schemeClr>
                </a:solidFill>
                <a:latin typeface="Arial" pitchFamily="34" charset="0"/>
                <a:cs typeface="Arial" pitchFamily="34" charset="0"/>
              </a:rPr>
              <a:t>0</a:t>
            </a:r>
            <a:r>
              <a:rPr lang="en-US" dirty="0">
                <a:solidFill>
                  <a:schemeClr val="accent5">
                    <a:lumMod val="25000"/>
                  </a:schemeClr>
                </a:solidFill>
                <a:latin typeface="Arial" pitchFamily="34" charset="0"/>
                <a:cs typeface="Arial" pitchFamily="34" charset="0"/>
              </a:rPr>
              <a:t> C </a:t>
            </a:r>
          </a:p>
          <a:p>
            <a:r>
              <a:rPr lang="en-US" dirty="0">
                <a:solidFill>
                  <a:schemeClr val="accent5">
                    <a:lumMod val="25000"/>
                  </a:schemeClr>
                </a:solidFill>
                <a:latin typeface="Arial" pitchFamily="34" charset="0"/>
                <a:cs typeface="Arial" pitchFamily="34" charset="0"/>
              </a:rPr>
              <a:t> Hardness Test</a:t>
            </a:r>
          </a:p>
          <a:p>
            <a:r>
              <a:rPr lang="en-US" dirty="0">
                <a:solidFill>
                  <a:schemeClr val="accent5">
                    <a:lumMod val="25000"/>
                  </a:schemeClr>
                </a:solidFill>
                <a:latin typeface="Arial" pitchFamily="34" charset="0"/>
                <a:cs typeface="Arial" pitchFamily="34" charset="0"/>
              </a:rPr>
              <a:t> Bend Test</a:t>
            </a:r>
          </a:p>
          <a:p>
            <a:r>
              <a:rPr lang="en-US" dirty="0">
                <a:solidFill>
                  <a:schemeClr val="accent5">
                    <a:lumMod val="25000"/>
                  </a:schemeClr>
                </a:solidFill>
                <a:latin typeface="Arial" pitchFamily="34" charset="0"/>
                <a:cs typeface="Arial" pitchFamily="34" charset="0"/>
              </a:rPr>
              <a:t> Macro Etch Test </a:t>
            </a:r>
          </a:p>
          <a:p>
            <a:pPr>
              <a:buNone/>
            </a:pPr>
            <a:endParaRPr lang="en-US" dirty="0">
              <a:solidFill>
                <a:schemeClr val="accent5">
                  <a:lumMod val="25000"/>
                </a:schemeClr>
              </a:solidFill>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50" y="457200"/>
            <a:ext cx="7512050" cy="685800"/>
          </a:xfrm>
          <a:gradFill>
            <a:gsLst>
              <a:gs pos="0">
                <a:srgbClr val="FFF200"/>
              </a:gs>
              <a:gs pos="45000">
                <a:srgbClr val="FF7A00"/>
              </a:gs>
              <a:gs pos="70000">
                <a:srgbClr val="FF0300"/>
              </a:gs>
              <a:gs pos="100000">
                <a:srgbClr val="4D0808"/>
              </a:gs>
            </a:gsLst>
            <a:lin ang="5400000" scaled="0"/>
          </a:gradFill>
        </p:spPr>
        <p:txBody>
          <a:bodyPr/>
          <a:lstStyle/>
          <a:p>
            <a:pPr algn="ctr"/>
            <a:r>
              <a:rPr lang="en-US" sz="3200" dirty="0">
                <a:solidFill>
                  <a:schemeClr val="accent5">
                    <a:lumMod val="25000"/>
                  </a:schemeClr>
                </a:solidFill>
                <a:latin typeface="Arial Black" pitchFamily="34" charset="0"/>
              </a:rPr>
              <a:t>Non-destructive Testing</a:t>
            </a:r>
          </a:p>
        </p:txBody>
      </p:sp>
      <p:sp>
        <p:nvSpPr>
          <p:cNvPr id="10" name="TextBox 9"/>
          <p:cNvSpPr txBox="1"/>
          <p:nvPr/>
        </p:nvSpPr>
        <p:spPr>
          <a:xfrm>
            <a:off x="3879850" y="1219200"/>
            <a:ext cx="5416550" cy="5135252"/>
          </a:xfrm>
          <a:prstGeom prst="rect">
            <a:avLst/>
          </a:prstGeom>
          <a:noFill/>
        </p:spPr>
        <p:txBody>
          <a:bodyPr wrap="square" rtlCol="0">
            <a:spAutoFit/>
          </a:bodyPr>
          <a:lstStyle/>
          <a:p>
            <a:pPr>
              <a:buNone/>
            </a:pPr>
            <a:r>
              <a:rPr lang="en-US" sz="2800" b="1" u="sng" dirty="0">
                <a:solidFill>
                  <a:schemeClr val="accent5">
                    <a:lumMod val="25000"/>
                  </a:schemeClr>
                </a:solidFill>
                <a:latin typeface="Arial Black" pitchFamily="34" charset="0"/>
                <a:cs typeface="Arial" pitchFamily="34" charset="0"/>
              </a:rPr>
              <a:t>We have in-house:</a:t>
            </a:r>
          </a:p>
          <a:p>
            <a:pPr>
              <a:lnSpc>
                <a:spcPct val="125000"/>
              </a:lnSpc>
              <a:spcBef>
                <a:spcPts val="0"/>
              </a:spcBef>
            </a:pPr>
            <a:r>
              <a:rPr lang="en-US" sz="2200" dirty="0">
                <a:solidFill>
                  <a:schemeClr val="accent5">
                    <a:lumMod val="25000"/>
                  </a:schemeClr>
                </a:solidFill>
                <a:latin typeface="Arial" pitchFamily="34" charset="0"/>
                <a:cs typeface="Arial" pitchFamily="34" charset="0"/>
              </a:rPr>
              <a:t> </a:t>
            </a:r>
            <a:r>
              <a:rPr lang="en-US" sz="2000" b="1" dirty="0">
                <a:solidFill>
                  <a:schemeClr val="accent5">
                    <a:lumMod val="25000"/>
                  </a:schemeClr>
                </a:solidFill>
                <a:latin typeface="Arial" pitchFamily="34" charset="0"/>
                <a:cs typeface="Arial" pitchFamily="34" charset="0"/>
              </a:rPr>
              <a:t>Ultrasonic Testing Machines</a:t>
            </a:r>
          </a:p>
          <a:p>
            <a:pPr>
              <a:lnSpc>
                <a:spcPct val="125000"/>
              </a:lnSpc>
              <a:spcBef>
                <a:spcPts val="0"/>
              </a:spcBef>
            </a:pPr>
            <a:r>
              <a:rPr lang="en-US" sz="2000" b="1" dirty="0">
                <a:solidFill>
                  <a:schemeClr val="accent5">
                    <a:lumMod val="25000"/>
                  </a:schemeClr>
                </a:solidFill>
                <a:latin typeface="Arial" pitchFamily="34" charset="0"/>
                <a:cs typeface="Arial" pitchFamily="34" charset="0"/>
              </a:rPr>
              <a:t> Dye Penetrate Testing </a:t>
            </a:r>
          </a:p>
          <a:p>
            <a:pPr>
              <a:lnSpc>
                <a:spcPct val="125000"/>
              </a:lnSpc>
              <a:spcBef>
                <a:spcPts val="0"/>
              </a:spcBef>
            </a:pPr>
            <a:r>
              <a:rPr lang="en-US" sz="2000" b="1" dirty="0">
                <a:solidFill>
                  <a:schemeClr val="accent5">
                    <a:lumMod val="25000"/>
                  </a:schemeClr>
                </a:solidFill>
                <a:latin typeface="Arial" pitchFamily="34" charset="0"/>
                <a:cs typeface="Arial" pitchFamily="34" charset="0"/>
              </a:rPr>
              <a:t> Liquid Penetrate Testing</a:t>
            </a:r>
          </a:p>
          <a:p>
            <a:pPr>
              <a:lnSpc>
                <a:spcPct val="125000"/>
              </a:lnSpc>
              <a:spcBef>
                <a:spcPts val="0"/>
              </a:spcBef>
            </a:pPr>
            <a:r>
              <a:rPr lang="en-US" sz="2000" b="1" dirty="0">
                <a:solidFill>
                  <a:schemeClr val="accent5">
                    <a:lumMod val="25000"/>
                  </a:schemeClr>
                </a:solidFill>
                <a:latin typeface="Arial" pitchFamily="34" charset="0"/>
                <a:cs typeface="Arial" pitchFamily="34" charset="0"/>
              </a:rPr>
              <a:t> Magnetic Particle Bench &amp; Yoke type</a:t>
            </a:r>
          </a:p>
          <a:p>
            <a:pPr>
              <a:lnSpc>
                <a:spcPct val="125000"/>
              </a:lnSpc>
              <a:spcBef>
                <a:spcPts val="0"/>
              </a:spcBef>
            </a:pPr>
            <a:r>
              <a:rPr lang="en-US" sz="2000" b="1" dirty="0">
                <a:solidFill>
                  <a:schemeClr val="accent5">
                    <a:lumMod val="25000"/>
                  </a:schemeClr>
                </a:solidFill>
                <a:latin typeface="Arial" pitchFamily="34" charset="0"/>
                <a:cs typeface="Arial" pitchFamily="34" charset="0"/>
              </a:rPr>
              <a:t> PMI Testing Machines</a:t>
            </a:r>
          </a:p>
          <a:p>
            <a:pPr>
              <a:lnSpc>
                <a:spcPct val="125000"/>
              </a:lnSpc>
              <a:spcBef>
                <a:spcPts val="0"/>
              </a:spcBef>
            </a:pPr>
            <a:r>
              <a:rPr lang="en-US" sz="2000" b="1" dirty="0">
                <a:solidFill>
                  <a:schemeClr val="accent5">
                    <a:lumMod val="25000"/>
                  </a:schemeClr>
                </a:solidFill>
                <a:latin typeface="Arial" pitchFamily="34" charset="0"/>
                <a:cs typeface="Arial" pitchFamily="34" charset="0"/>
              </a:rPr>
              <a:t> Ferrite Meter </a:t>
            </a:r>
          </a:p>
          <a:p>
            <a:pPr>
              <a:lnSpc>
                <a:spcPct val="125000"/>
              </a:lnSpc>
              <a:spcBef>
                <a:spcPts val="0"/>
              </a:spcBef>
            </a:pPr>
            <a:r>
              <a:rPr lang="en-US" sz="2000" b="1" dirty="0">
                <a:solidFill>
                  <a:schemeClr val="accent5">
                    <a:lumMod val="25000"/>
                  </a:schemeClr>
                </a:solidFill>
                <a:latin typeface="Arial" pitchFamily="34" charset="0"/>
                <a:cs typeface="Arial" pitchFamily="34" charset="0"/>
              </a:rPr>
              <a:t> Coat meter</a:t>
            </a:r>
          </a:p>
          <a:p>
            <a:pPr>
              <a:lnSpc>
                <a:spcPct val="125000"/>
              </a:lnSpc>
              <a:spcBef>
                <a:spcPts val="0"/>
              </a:spcBef>
            </a:pPr>
            <a:r>
              <a:rPr lang="en-US" sz="2000" b="1" dirty="0">
                <a:solidFill>
                  <a:schemeClr val="accent5">
                    <a:lumMod val="25000"/>
                  </a:schemeClr>
                </a:solidFill>
                <a:latin typeface="Arial" pitchFamily="34" charset="0"/>
                <a:cs typeface="Arial" pitchFamily="34" charset="0"/>
              </a:rPr>
              <a:t> </a:t>
            </a:r>
            <a:r>
              <a:rPr lang="en-US" sz="2000" b="1" dirty="0" err="1">
                <a:solidFill>
                  <a:schemeClr val="accent5">
                    <a:lumMod val="25000"/>
                  </a:schemeClr>
                </a:solidFill>
                <a:latin typeface="Arial" pitchFamily="34" charset="0"/>
                <a:cs typeface="Arial" pitchFamily="34" charset="0"/>
              </a:rPr>
              <a:t>Equotip</a:t>
            </a:r>
            <a:r>
              <a:rPr lang="en-US" sz="2000" b="1" dirty="0">
                <a:solidFill>
                  <a:schemeClr val="accent5">
                    <a:lumMod val="25000"/>
                  </a:schemeClr>
                </a:solidFill>
                <a:latin typeface="Arial" pitchFamily="34" charset="0"/>
                <a:cs typeface="Arial" pitchFamily="34" charset="0"/>
              </a:rPr>
              <a:t> Hardness tester</a:t>
            </a:r>
          </a:p>
          <a:p>
            <a:pPr>
              <a:lnSpc>
                <a:spcPct val="125000"/>
              </a:lnSpc>
              <a:spcBef>
                <a:spcPts val="0"/>
              </a:spcBef>
            </a:pPr>
            <a:r>
              <a:rPr lang="en-US" sz="2000" b="1" dirty="0">
                <a:solidFill>
                  <a:schemeClr val="accent5">
                    <a:lumMod val="25000"/>
                  </a:schemeClr>
                </a:solidFill>
                <a:latin typeface="Arial" pitchFamily="34" charset="0"/>
                <a:cs typeface="Arial" pitchFamily="34" charset="0"/>
              </a:rPr>
              <a:t> </a:t>
            </a:r>
            <a:r>
              <a:rPr lang="en-US" sz="2000" b="1" dirty="0" err="1">
                <a:solidFill>
                  <a:schemeClr val="accent5">
                    <a:lumMod val="25000"/>
                  </a:schemeClr>
                </a:solidFill>
                <a:latin typeface="Arial" pitchFamily="34" charset="0"/>
                <a:cs typeface="Arial" pitchFamily="34" charset="0"/>
              </a:rPr>
              <a:t>Brinell</a:t>
            </a:r>
            <a:r>
              <a:rPr lang="en-US" sz="2000" b="1" dirty="0">
                <a:solidFill>
                  <a:schemeClr val="accent5">
                    <a:lumMod val="25000"/>
                  </a:schemeClr>
                </a:solidFill>
                <a:latin typeface="Arial" pitchFamily="34" charset="0"/>
                <a:cs typeface="Arial" pitchFamily="34" charset="0"/>
              </a:rPr>
              <a:t> Rockwell </a:t>
            </a:r>
            <a:r>
              <a:rPr lang="en-US" sz="2000" b="1" dirty="0" err="1">
                <a:solidFill>
                  <a:schemeClr val="accent5">
                    <a:lumMod val="25000"/>
                  </a:schemeClr>
                </a:solidFill>
                <a:latin typeface="Arial" pitchFamily="34" charset="0"/>
                <a:cs typeface="Arial" pitchFamily="34" charset="0"/>
              </a:rPr>
              <a:t>Hardnes</a:t>
            </a:r>
            <a:r>
              <a:rPr lang="en-US" sz="2000" b="1" dirty="0">
                <a:solidFill>
                  <a:schemeClr val="accent5">
                    <a:lumMod val="25000"/>
                  </a:schemeClr>
                </a:solidFill>
                <a:latin typeface="Arial" pitchFamily="34" charset="0"/>
                <a:cs typeface="Arial" pitchFamily="34" charset="0"/>
              </a:rPr>
              <a:t> tester</a:t>
            </a:r>
          </a:p>
          <a:p>
            <a:pPr>
              <a:lnSpc>
                <a:spcPct val="125000"/>
              </a:lnSpc>
              <a:spcBef>
                <a:spcPts val="0"/>
              </a:spcBef>
            </a:pPr>
            <a:r>
              <a:rPr lang="en-IN" sz="2000" b="1" dirty="0">
                <a:solidFill>
                  <a:schemeClr val="accent5">
                    <a:lumMod val="25000"/>
                  </a:schemeClr>
                </a:solidFill>
                <a:latin typeface="Arial" pitchFamily="34" charset="0"/>
                <a:cs typeface="Arial" pitchFamily="34" charset="0"/>
              </a:rPr>
              <a:t> </a:t>
            </a:r>
            <a:r>
              <a:rPr lang="en-IN" sz="2000" b="1" dirty="0" err="1">
                <a:solidFill>
                  <a:schemeClr val="accent5">
                    <a:lumMod val="25000"/>
                  </a:schemeClr>
                </a:solidFill>
                <a:latin typeface="Arial" pitchFamily="34" charset="0"/>
                <a:cs typeface="Arial" pitchFamily="34" charset="0"/>
              </a:rPr>
              <a:t>Jominy</a:t>
            </a:r>
            <a:r>
              <a:rPr lang="en-IN" sz="2000" b="1" dirty="0">
                <a:solidFill>
                  <a:schemeClr val="accent5">
                    <a:lumMod val="25000"/>
                  </a:schemeClr>
                </a:solidFill>
                <a:latin typeface="Arial" pitchFamily="34" charset="0"/>
                <a:cs typeface="Arial" pitchFamily="34" charset="0"/>
              </a:rPr>
              <a:t> </a:t>
            </a:r>
            <a:r>
              <a:rPr lang="en-IN" sz="2000" b="1" dirty="0" err="1">
                <a:solidFill>
                  <a:schemeClr val="accent5">
                    <a:lumMod val="25000"/>
                  </a:schemeClr>
                </a:solidFill>
                <a:latin typeface="Arial" pitchFamily="34" charset="0"/>
                <a:cs typeface="Arial" pitchFamily="34" charset="0"/>
              </a:rPr>
              <a:t>Hardenability</a:t>
            </a:r>
            <a:r>
              <a:rPr lang="en-IN" sz="2000" b="1" dirty="0">
                <a:solidFill>
                  <a:schemeClr val="accent5">
                    <a:lumMod val="25000"/>
                  </a:schemeClr>
                </a:solidFill>
                <a:latin typeface="Arial" pitchFamily="34" charset="0"/>
                <a:cs typeface="Arial" pitchFamily="34" charset="0"/>
              </a:rPr>
              <a:t> tester </a:t>
            </a:r>
          </a:p>
          <a:p>
            <a:pPr>
              <a:lnSpc>
                <a:spcPct val="125000"/>
              </a:lnSpc>
              <a:spcBef>
                <a:spcPts val="0"/>
              </a:spcBef>
            </a:pPr>
            <a:r>
              <a:rPr lang="en-IN" sz="2000" b="1" dirty="0">
                <a:solidFill>
                  <a:schemeClr val="accent5">
                    <a:lumMod val="25000"/>
                  </a:schemeClr>
                </a:solidFill>
                <a:latin typeface="Arial" pitchFamily="34" charset="0"/>
                <a:cs typeface="Arial" pitchFamily="34" charset="0"/>
              </a:rPr>
              <a:t> Laser Digital Pyrometer</a:t>
            </a:r>
          </a:p>
          <a:p>
            <a:pPr>
              <a:lnSpc>
                <a:spcPct val="125000"/>
              </a:lnSpc>
              <a:spcBef>
                <a:spcPts val="0"/>
              </a:spcBef>
            </a:pPr>
            <a:r>
              <a:rPr lang="en-IN" sz="2000" b="1" dirty="0">
                <a:solidFill>
                  <a:schemeClr val="accent5">
                    <a:lumMod val="25000"/>
                  </a:schemeClr>
                </a:solidFill>
                <a:latin typeface="Arial" pitchFamily="34" charset="0"/>
                <a:cs typeface="Arial" pitchFamily="34" charset="0"/>
              </a:rPr>
              <a:t> Radioactive Tester</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57200" y="1676400"/>
            <a:ext cx="3422650" cy="2242499"/>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457199" y="4038600"/>
            <a:ext cx="3422651" cy="2315852"/>
          </a:xfrm>
          <a:prstGeom prst="rect">
            <a:avLst/>
          </a:prstGeo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50" y="457200"/>
            <a:ext cx="7512050" cy="685800"/>
          </a:xfrm>
          <a:gradFill>
            <a:gsLst>
              <a:gs pos="0">
                <a:srgbClr val="FFF200"/>
              </a:gs>
              <a:gs pos="45000">
                <a:srgbClr val="FF7A00"/>
              </a:gs>
              <a:gs pos="70000">
                <a:srgbClr val="FF0300"/>
              </a:gs>
              <a:gs pos="100000">
                <a:srgbClr val="4D0808"/>
              </a:gs>
            </a:gsLst>
            <a:lin ang="5400000" scaled="0"/>
          </a:gradFill>
        </p:spPr>
        <p:txBody>
          <a:bodyPr/>
          <a:lstStyle/>
          <a:p>
            <a:pPr algn="ctr"/>
            <a:r>
              <a:rPr lang="en-US" sz="2400" dirty="0">
                <a:solidFill>
                  <a:schemeClr val="accent5">
                    <a:lumMod val="25000"/>
                  </a:schemeClr>
                </a:solidFill>
                <a:latin typeface="Arial Black" pitchFamily="34" charset="0"/>
              </a:rPr>
              <a:t>Third Party Inspection Agencies</a:t>
            </a:r>
          </a:p>
        </p:txBody>
      </p:sp>
      <p:sp>
        <p:nvSpPr>
          <p:cNvPr id="10" name="TextBox 9"/>
          <p:cNvSpPr txBox="1"/>
          <p:nvPr/>
        </p:nvSpPr>
        <p:spPr>
          <a:xfrm>
            <a:off x="1714500" y="1295400"/>
            <a:ext cx="6515100" cy="4747453"/>
          </a:xfrm>
          <a:prstGeom prst="rect">
            <a:avLst/>
          </a:prstGeom>
          <a:noFill/>
        </p:spPr>
        <p:txBody>
          <a:bodyPr wrap="square" rtlCol="0">
            <a:spAutoFit/>
          </a:bodyPr>
          <a:lstStyle/>
          <a:p>
            <a:pPr>
              <a:lnSpc>
                <a:spcPct val="125000"/>
              </a:lnSpc>
              <a:spcBef>
                <a:spcPts val="0"/>
              </a:spcBef>
            </a:pPr>
            <a:r>
              <a:rPr lang="en-US" sz="2200" dirty="0">
                <a:solidFill>
                  <a:schemeClr val="accent5">
                    <a:lumMod val="25000"/>
                  </a:schemeClr>
                </a:solidFill>
                <a:latin typeface="Arial" pitchFamily="34" charset="0"/>
                <a:cs typeface="Arial" pitchFamily="34" charset="0"/>
              </a:rPr>
              <a:t> Engineers India Ltd. (EIL)</a:t>
            </a:r>
          </a:p>
          <a:p>
            <a:pPr>
              <a:lnSpc>
                <a:spcPct val="125000"/>
              </a:lnSpc>
              <a:spcBef>
                <a:spcPts val="0"/>
              </a:spcBef>
            </a:pPr>
            <a:r>
              <a:rPr lang="en-US" sz="2200" dirty="0">
                <a:solidFill>
                  <a:schemeClr val="accent5">
                    <a:lumMod val="25000"/>
                  </a:schemeClr>
                </a:solidFill>
                <a:latin typeface="Arial" pitchFamily="34" charset="0"/>
                <a:cs typeface="Arial" pitchFamily="34" charset="0"/>
              </a:rPr>
              <a:t> Certification Engineers International Ltd. (CEIL)</a:t>
            </a:r>
          </a:p>
          <a:p>
            <a:pPr>
              <a:lnSpc>
                <a:spcPct val="125000"/>
              </a:lnSpc>
              <a:spcBef>
                <a:spcPts val="0"/>
              </a:spcBef>
            </a:pPr>
            <a:r>
              <a:rPr lang="en-US" sz="2200" dirty="0">
                <a:solidFill>
                  <a:schemeClr val="accent5">
                    <a:lumMod val="25000"/>
                  </a:schemeClr>
                </a:solidFill>
                <a:latin typeface="Arial" pitchFamily="34" charset="0"/>
                <a:cs typeface="Arial" pitchFamily="34" charset="0"/>
              </a:rPr>
              <a:t> Lloyds Register Asia (LRA)</a:t>
            </a:r>
          </a:p>
          <a:p>
            <a:pPr>
              <a:lnSpc>
                <a:spcPct val="125000"/>
              </a:lnSpc>
              <a:spcBef>
                <a:spcPts val="0"/>
              </a:spcBef>
            </a:pPr>
            <a:r>
              <a:rPr lang="en-US" sz="2200" dirty="0">
                <a:solidFill>
                  <a:schemeClr val="accent5">
                    <a:lumMod val="25000"/>
                  </a:schemeClr>
                </a:solidFill>
                <a:latin typeface="Arial" pitchFamily="34" charset="0"/>
                <a:cs typeface="Arial" pitchFamily="34" charset="0"/>
              </a:rPr>
              <a:t> </a:t>
            </a:r>
            <a:r>
              <a:rPr lang="en-US" sz="2200" dirty="0" err="1">
                <a:solidFill>
                  <a:schemeClr val="accent5">
                    <a:lumMod val="25000"/>
                  </a:schemeClr>
                </a:solidFill>
                <a:latin typeface="Arial" pitchFamily="34" charset="0"/>
                <a:cs typeface="Arial" pitchFamily="34" charset="0"/>
              </a:rPr>
              <a:t>Det</a:t>
            </a:r>
            <a:r>
              <a:rPr lang="en-US" sz="2200" dirty="0">
                <a:solidFill>
                  <a:schemeClr val="accent5">
                    <a:lumMod val="25000"/>
                  </a:schemeClr>
                </a:solidFill>
                <a:latin typeface="Arial" pitchFamily="34" charset="0"/>
                <a:cs typeface="Arial" pitchFamily="34" charset="0"/>
              </a:rPr>
              <a:t> Norske </a:t>
            </a:r>
            <a:r>
              <a:rPr lang="en-US" sz="2200" dirty="0" err="1">
                <a:solidFill>
                  <a:schemeClr val="accent5">
                    <a:lumMod val="25000"/>
                  </a:schemeClr>
                </a:solidFill>
                <a:latin typeface="Arial" pitchFamily="34" charset="0"/>
                <a:cs typeface="Arial" pitchFamily="34" charset="0"/>
              </a:rPr>
              <a:t>Veritas</a:t>
            </a:r>
            <a:r>
              <a:rPr lang="en-US" sz="2200" dirty="0">
                <a:solidFill>
                  <a:schemeClr val="accent5">
                    <a:lumMod val="25000"/>
                  </a:schemeClr>
                </a:solidFill>
                <a:latin typeface="Arial" pitchFamily="34" charset="0"/>
                <a:cs typeface="Arial" pitchFamily="34" charset="0"/>
              </a:rPr>
              <a:t> (DNV)</a:t>
            </a:r>
          </a:p>
          <a:p>
            <a:pPr>
              <a:lnSpc>
                <a:spcPct val="125000"/>
              </a:lnSpc>
              <a:spcBef>
                <a:spcPts val="0"/>
              </a:spcBef>
            </a:pPr>
            <a:r>
              <a:rPr lang="en-US" sz="2200" dirty="0">
                <a:solidFill>
                  <a:schemeClr val="accent5">
                    <a:lumMod val="25000"/>
                  </a:schemeClr>
                </a:solidFill>
                <a:latin typeface="Arial" pitchFamily="34" charset="0"/>
                <a:cs typeface="Arial" pitchFamily="34" charset="0"/>
              </a:rPr>
              <a:t>TUV (Nord), TUV (</a:t>
            </a:r>
            <a:r>
              <a:rPr lang="en-US" sz="2200" dirty="0" err="1">
                <a:solidFill>
                  <a:schemeClr val="accent5">
                    <a:lumMod val="25000"/>
                  </a:schemeClr>
                </a:solidFill>
                <a:latin typeface="Arial" pitchFamily="34" charset="0"/>
                <a:cs typeface="Arial" pitchFamily="34" charset="0"/>
              </a:rPr>
              <a:t>Sud</a:t>
            </a:r>
            <a:r>
              <a:rPr lang="en-US" sz="2200" dirty="0">
                <a:solidFill>
                  <a:schemeClr val="accent5">
                    <a:lumMod val="25000"/>
                  </a:schemeClr>
                </a:solidFill>
                <a:latin typeface="Arial" pitchFamily="34" charset="0"/>
                <a:cs typeface="Arial" pitchFamily="34" charset="0"/>
              </a:rPr>
              <a:t>), TUV </a:t>
            </a:r>
            <a:r>
              <a:rPr lang="en-US" sz="2200" dirty="0" err="1">
                <a:solidFill>
                  <a:schemeClr val="accent5">
                    <a:lumMod val="25000"/>
                  </a:schemeClr>
                </a:solidFill>
                <a:latin typeface="Arial" pitchFamily="34" charset="0"/>
                <a:cs typeface="Arial" pitchFamily="34" charset="0"/>
              </a:rPr>
              <a:t>Rheinland</a:t>
            </a:r>
            <a:endParaRPr lang="en-US" sz="2200" dirty="0">
              <a:solidFill>
                <a:schemeClr val="accent5">
                  <a:lumMod val="25000"/>
                </a:schemeClr>
              </a:solidFill>
              <a:latin typeface="Arial" pitchFamily="34" charset="0"/>
              <a:cs typeface="Arial" pitchFamily="34" charset="0"/>
            </a:endParaRPr>
          </a:p>
          <a:p>
            <a:pPr>
              <a:lnSpc>
                <a:spcPct val="125000"/>
              </a:lnSpc>
              <a:spcBef>
                <a:spcPts val="0"/>
              </a:spcBef>
            </a:pPr>
            <a:r>
              <a:rPr lang="en-US" sz="2200" dirty="0">
                <a:solidFill>
                  <a:schemeClr val="accent5">
                    <a:lumMod val="25000"/>
                  </a:schemeClr>
                </a:solidFill>
                <a:latin typeface="Arial" pitchFamily="34" charset="0"/>
                <a:cs typeface="Arial" pitchFamily="34" charset="0"/>
              </a:rPr>
              <a:t> Bureau </a:t>
            </a:r>
            <a:r>
              <a:rPr lang="en-US" sz="2200" dirty="0" err="1">
                <a:solidFill>
                  <a:schemeClr val="accent5">
                    <a:lumMod val="25000"/>
                  </a:schemeClr>
                </a:solidFill>
                <a:latin typeface="Arial" pitchFamily="34" charset="0"/>
                <a:cs typeface="Arial" pitchFamily="34" charset="0"/>
              </a:rPr>
              <a:t>Veritas</a:t>
            </a:r>
            <a:r>
              <a:rPr lang="en-US" sz="2200" dirty="0">
                <a:solidFill>
                  <a:schemeClr val="accent5">
                    <a:lumMod val="25000"/>
                  </a:schemeClr>
                </a:solidFill>
                <a:latin typeface="Arial" pitchFamily="34" charset="0"/>
                <a:cs typeface="Arial" pitchFamily="34" charset="0"/>
              </a:rPr>
              <a:t> Industrial Services (BVIS)</a:t>
            </a:r>
          </a:p>
          <a:p>
            <a:pPr>
              <a:lnSpc>
                <a:spcPct val="125000"/>
              </a:lnSpc>
              <a:spcBef>
                <a:spcPts val="0"/>
              </a:spcBef>
            </a:pPr>
            <a:r>
              <a:rPr lang="en-US" sz="2200" dirty="0">
                <a:solidFill>
                  <a:schemeClr val="accent5">
                    <a:lumMod val="25000"/>
                  </a:schemeClr>
                </a:solidFill>
                <a:latin typeface="Arial" pitchFamily="34" charset="0"/>
                <a:cs typeface="Arial" pitchFamily="34" charset="0"/>
              </a:rPr>
              <a:t> Tata Projects Ltd (TPL)</a:t>
            </a:r>
          </a:p>
          <a:p>
            <a:pPr>
              <a:lnSpc>
                <a:spcPct val="125000"/>
              </a:lnSpc>
              <a:spcBef>
                <a:spcPts val="0"/>
              </a:spcBef>
            </a:pPr>
            <a:r>
              <a:rPr lang="en-US" sz="2200" dirty="0">
                <a:solidFill>
                  <a:schemeClr val="accent5">
                    <a:lumMod val="25000"/>
                  </a:schemeClr>
                </a:solidFill>
                <a:latin typeface="Arial" pitchFamily="34" charset="0"/>
                <a:cs typeface="Arial" pitchFamily="34" charset="0"/>
              </a:rPr>
              <a:t> </a:t>
            </a:r>
            <a:r>
              <a:rPr lang="en-US" sz="2200" dirty="0" err="1">
                <a:solidFill>
                  <a:schemeClr val="accent5">
                    <a:lumMod val="25000"/>
                  </a:schemeClr>
                </a:solidFill>
                <a:latin typeface="Arial" pitchFamily="34" charset="0"/>
                <a:cs typeface="Arial" pitchFamily="34" charset="0"/>
              </a:rPr>
              <a:t>Bax</a:t>
            </a:r>
            <a:r>
              <a:rPr lang="en-US" sz="2200" dirty="0">
                <a:solidFill>
                  <a:schemeClr val="accent5">
                    <a:lumMod val="25000"/>
                  </a:schemeClr>
                </a:solidFill>
                <a:latin typeface="Arial" pitchFamily="34" charset="0"/>
                <a:cs typeface="Arial" pitchFamily="34" charset="0"/>
              </a:rPr>
              <a:t> Council</a:t>
            </a:r>
          </a:p>
          <a:p>
            <a:pPr>
              <a:lnSpc>
                <a:spcPct val="125000"/>
              </a:lnSpc>
              <a:spcBef>
                <a:spcPts val="0"/>
              </a:spcBef>
            </a:pPr>
            <a:r>
              <a:rPr lang="en-US" sz="2200" dirty="0">
                <a:solidFill>
                  <a:schemeClr val="accent5">
                    <a:lumMod val="25000"/>
                  </a:schemeClr>
                </a:solidFill>
                <a:latin typeface="Arial" pitchFamily="34" charset="0"/>
                <a:cs typeface="Arial" pitchFamily="34" charset="0"/>
              </a:rPr>
              <a:t> Projects &amp; Development India Ltd (PDIL)</a:t>
            </a:r>
          </a:p>
          <a:p>
            <a:pPr>
              <a:lnSpc>
                <a:spcPct val="125000"/>
              </a:lnSpc>
              <a:spcBef>
                <a:spcPts val="0"/>
              </a:spcBef>
            </a:pPr>
            <a:r>
              <a:rPr lang="en-US" sz="2200" dirty="0">
                <a:solidFill>
                  <a:schemeClr val="accent5">
                    <a:lumMod val="25000"/>
                  </a:schemeClr>
                </a:solidFill>
                <a:latin typeface="Arial" pitchFamily="34" charset="0"/>
                <a:cs typeface="Arial" pitchFamily="34" charset="0"/>
              </a:rPr>
              <a:t> IBR</a:t>
            </a:r>
          </a:p>
          <a:p>
            <a:pPr>
              <a:lnSpc>
                <a:spcPct val="125000"/>
              </a:lnSpc>
              <a:spcBef>
                <a:spcPts val="0"/>
              </a:spcBef>
            </a:pPr>
            <a:r>
              <a:rPr lang="en-US" sz="2200" b="1" dirty="0">
                <a:solidFill>
                  <a:schemeClr val="accent5">
                    <a:lumMod val="25000"/>
                  </a:schemeClr>
                </a:solidFill>
                <a:latin typeface="Arial" pitchFamily="34" charset="0"/>
                <a:cs typeface="Arial" pitchFamily="34" charset="0"/>
              </a:rPr>
              <a:t>  and many more…</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0" y="457200"/>
            <a:ext cx="4622800" cy="609600"/>
          </a:xfrm>
          <a:gradFill>
            <a:gsLst>
              <a:gs pos="0">
                <a:srgbClr val="FFF200"/>
              </a:gs>
              <a:gs pos="45000">
                <a:srgbClr val="FF7A00"/>
              </a:gs>
              <a:gs pos="70000">
                <a:srgbClr val="FF0300"/>
              </a:gs>
              <a:gs pos="100000">
                <a:srgbClr val="4D0808"/>
              </a:gs>
            </a:gsLst>
            <a:lin ang="5400000" scaled="0"/>
          </a:gradFill>
        </p:spPr>
        <p:txBody>
          <a:bodyPr/>
          <a:lstStyle/>
          <a:p>
            <a:r>
              <a:rPr lang="en-US" sz="3200" dirty="0">
                <a:solidFill>
                  <a:schemeClr val="accent5">
                    <a:lumMod val="25000"/>
                  </a:schemeClr>
                </a:solidFill>
                <a:latin typeface="Arial Black" pitchFamily="34" charset="0"/>
              </a:rPr>
              <a:t>CERTIFICATIONS</a:t>
            </a:r>
          </a:p>
        </p:txBody>
      </p:sp>
      <p:sp>
        <p:nvSpPr>
          <p:cNvPr id="7" name="TextBox 6"/>
          <p:cNvSpPr txBox="1"/>
          <p:nvPr/>
        </p:nvSpPr>
        <p:spPr>
          <a:xfrm>
            <a:off x="1219200" y="1447800"/>
            <a:ext cx="7467600" cy="3119315"/>
          </a:xfrm>
          <a:prstGeom prst="rect">
            <a:avLst/>
          </a:prstGeom>
          <a:noFill/>
        </p:spPr>
        <p:txBody>
          <a:bodyPr wrap="square" rtlCol="0">
            <a:spAutoFit/>
          </a:bodyPr>
          <a:lstStyle/>
          <a:p>
            <a:pPr>
              <a:lnSpc>
                <a:spcPct val="100000"/>
              </a:lnSpc>
              <a:spcBef>
                <a:spcPts val="0"/>
              </a:spcBef>
              <a:spcAft>
                <a:spcPts val="300"/>
              </a:spcAft>
              <a:buFont typeface="Wingdings" pitchFamily="2" charset="2"/>
              <a:buChar char="Ø"/>
            </a:pPr>
            <a:r>
              <a:rPr lang="en-US" sz="2200" dirty="0">
                <a:solidFill>
                  <a:schemeClr val="accent5">
                    <a:lumMod val="25000"/>
                  </a:schemeClr>
                </a:solidFill>
                <a:latin typeface="Arial Black" pitchFamily="34" charset="0"/>
              </a:rPr>
              <a:t> ISO 9001 : 2008 BY LRQA</a:t>
            </a:r>
          </a:p>
          <a:p>
            <a:pPr>
              <a:lnSpc>
                <a:spcPct val="100000"/>
              </a:lnSpc>
              <a:spcBef>
                <a:spcPts val="0"/>
              </a:spcBef>
              <a:spcAft>
                <a:spcPts val="300"/>
              </a:spcAft>
              <a:buFont typeface="Wingdings" pitchFamily="2" charset="2"/>
              <a:buChar char="Ø"/>
            </a:pPr>
            <a:r>
              <a:rPr lang="en-US" sz="2200" dirty="0">
                <a:solidFill>
                  <a:schemeClr val="accent5">
                    <a:lumMod val="25000"/>
                  </a:schemeClr>
                </a:solidFill>
                <a:latin typeface="Arial Black" pitchFamily="34" charset="0"/>
              </a:rPr>
              <a:t> ISO 14001 : 2004 BY KFQ</a:t>
            </a:r>
          </a:p>
          <a:p>
            <a:pPr>
              <a:lnSpc>
                <a:spcPct val="100000"/>
              </a:lnSpc>
              <a:spcBef>
                <a:spcPts val="0"/>
              </a:spcBef>
              <a:spcAft>
                <a:spcPts val="300"/>
              </a:spcAft>
              <a:buFont typeface="Wingdings" pitchFamily="2" charset="2"/>
              <a:buChar char="Ø"/>
            </a:pPr>
            <a:r>
              <a:rPr lang="en-US" sz="2200" dirty="0">
                <a:solidFill>
                  <a:schemeClr val="accent5">
                    <a:lumMod val="25000"/>
                  </a:schemeClr>
                </a:solidFill>
                <a:latin typeface="Arial Black" pitchFamily="34" charset="0"/>
              </a:rPr>
              <a:t> ISO 18001 : 2007 BY KFQ </a:t>
            </a:r>
          </a:p>
          <a:p>
            <a:pPr>
              <a:lnSpc>
                <a:spcPct val="100000"/>
              </a:lnSpc>
              <a:spcBef>
                <a:spcPts val="0"/>
              </a:spcBef>
              <a:spcAft>
                <a:spcPts val="300"/>
              </a:spcAft>
              <a:buFont typeface="Wingdings" pitchFamily="2" charset="2"/>
              <a:buChar char="Ø"/>
            </a:pPr>
            <a:r>
              <a:rPr lang="en-US" sz="2200" dirty="0">
                <a:solidFill>
                  <a:schemeClr val="accent5">
                    <a:lumMod val="25000"/>
                  </a:schemeClr>
                </a:solidFill>
                <a:latin typeface="Arial Black" pitchFamily="34" charset="0"/>
              </a:rPr>
              <a:t> PED / AD 2000 </a:t>
            </a:r>
            <a:r>
              <a:rPr lang="en-US" sz="2200" dirty="0" err="1">
                <a:solidFill>
                  <a:schemeClr val="accent5">
                    <a:lumMod val="25000"/>
                  </a:schemeClr>
                </a:solidFill>
                <a:latin typeface="Arial Black" pitchFamily="34" charset="0"/>
              </a:rPr>
              <a:t>Merkblatt</a:t>
            </a:r>
            <a:r>
              <a:rPr lang="en-US" sz="2200" dirty="0">
                <a:solidFill>
                  <a:schemeClr val="accent5">
                    <a:lumMod val="25000"/>
                  </a:schemeClr>
                </a:solidFill>
                <a:latin typeface="Arial Black" pitchFamily="34" charset="0"/>
              </a:rPr>
              <a:t> W0 BY TUV</a:t>
            </a:r>
          </a:p>
          <a:p>
            <a:pPr>
              <a:lnSpc>
                <a:spcPct val="100000"/>
              </a:lnSpc>
              <a:spcBef>
                <a:spcPts val="0"/>
              </a:spcBef>
              <a:spcAft>
                <a:spcPts val="300"/>
              </a:spcAft>
              <a:buFont typeface="Wingdings" pitchFamily="2" charset="2"/>
              <a:buChar char="Ø"/>
            </a:pPr>
            <a:r>
              <a:rPr lang="en-US" sz="2200" dirty="0">
                <a:solidFill>
                  <a:schemeClr val="accent5">
                    <a:lumMod val="25000"/>
                  </a:schemeClr>
                </a:solidFill>
                <a:latin typeface="Arial Black" pitchFamily="34" charset="0"/>
              </a:rPr>
              <a:t> IBR - Well Known Forge </a:t>
            </a:r>
          </a:p>
          <a:p>
            <a:pPr>
              <a:lnSpc>
                <a:spcPct val="100000"/>
              </a:lnSpc>
              <a:spcBef>
                <a:spcPts val="0"/>
              </a:spcBef>
              <a:spcAft>
                <a:spcPts val="300"/>
              </a:spcAft>
              <a:buFont typeface="Wingdings" pitchFamily="2" charset="2"/>
              <a:buChar char="Ø"/>
            </a:pPr>
            <a:r>
              <a:rPr lang="en-US" sz="2200" dirty="0">
                <a:solidFill>
                  <a:schemeClr val="accent5">
                    <a:lumMod val="25000"/>
                  </a:schemeClr>
                </a:solidFill>
                <a:latin typeface="Arial Black" pitchFamily="34" charset="0"/>
              </a:rPr>
              <a:t> Engineers India Limited (EIL)</a:t>
            </a:r>
          </a:p>
          <a:p>
            <a:pPr>
              <a:lnSpc>
                <a:spcPct val="100000"/>
              </a:lnSpc>
              <a:spcBef>
                <a:spcPts val="0"/>
              </a:spcBef>
              <a:spcAft>
                <a:spcPts val="300"/>
              </a:spcAft>
              <a:buFont typeface="Wingdings" pitchFamily="2" charset="2"/>
              <a:buChar char="Ø"/>
            </a:pPr>
            <a:r>
              <a:rPr lang="en-US" sz="2200" dirty="0">
                <a:solidFill>
                  <a:schemeClr val="accent5">
                    <a:lumMod val="25000"/>
                  </a:schemeClr>
                </a:solidFill>
                <a:latin typeface="Arial Black" pitchFamily="34" charset="0"/>
              </a:rPr>
              <a:t> Project &amp; Development India Ltd (PDIL)</a:t>
            </a:r>
          </a:p>
          <a:p>
            <a:pPr>
              <a:spcBef>
                <a:spcPts val="0"/>
              </a:spcBef>
              <a:spcAft>
                <a:spcPts val="1800"/>
              </a:spcAft>
              <a:buNone/>
            </a:pPr>
            <a:endParaRPr lang="en-US" sz="2800" dirty="0">
              <a:solidFill>
                <a:schemeClr val="accent5">
                  <a:lumMod val="25000"/>
                </a:schemeClr>
              </a:solidFill>
              <a:latin typeface="Arial Black" pitchFamily="34"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0" y="457200"/>
            <a:ext cx="4622800" cy="609600"/>
          </a:xfrm>
          <a:gradFill>
            <a:gsLst>
              <a:gs pos="0">
                <a:srgbClr val="FFF200"/>
              </a:gs>
              <a:gs pos="45000">
                <a:srgbClr val="FF7A00"/>
              </a:gs>
              <a:gs pos="70000">
                <a:srgbClr val="FF0300"/>
              </a:gs>
              <a:gs pos="100000">
                <a:srgbClr val="4D0808"/>
              </a:gs>
            </a:gsLst>
            <a:lin ang="5400000" scaled="0"/>
          </a:gradFill>
        </p:spPr>
        <p:txBody>
          <a:bodyPr/>
          <a:lstStyle/>
          <a:p>
            <a:r>
              <a:rPr lang="en-US" sz="3200" dirty="0">
                <a:solidFill>
                  <a:schemeClr val="accent5">
                    <a:lumMod val="25000"/>
                  </a:schemeClr>
                </a:solidFill>
                <a:latin typeface="Arial Black" pitchFamily="34" charset="0"/>
              </a:rPr>
              <a:t>CERTIFICATIONS</a:t>
            </a:r>
          </a:p>
        </p:txBody>
      </p:sp>
      <p:graphicFrame>
        <p:nvGraphicFramePr>
          <p:cNvPr id="6" name="Object 5"/>
          <p:cNvGraphicFramePr>
            <a:graphicFrameLocks noChangeAspect="1"/>
          </p:cNvGraphicFramePr>
          <p:nvPr/>
        </p:nvGraphicFramePr>
        <p:xfrm>
          <a:off x="685800" y="1371600"/>
          <a:ext cx="2825309" cy="3886200"/>
        </p:xfrm>
        <a:graphic>
          <a:graphicData uri="http://schemas.openxmlformats.org/presentationml/2006/ole">
            <mc:AlternateContent xmlns:mc="http://schemas.openxmlformats.org/markup-compatibility/2006">
              <mc:Choice xmlns:v="urn:schemas-microsoft-com:vml" Requires="v">
                <p:oleObj spid="_x0000_s2071" name="Acrobat Document" r:id="rId4" imgW="6612480" imgH="9077760" progId="AcroExch.Document.7">
                  <p:embed/>
                </p:oleObj>
              </mc:Choice>
              <mc:Fallback>
                <p:oleObj name="Acrobat Document" r:id="rId4" imgW="6612480" imgH="9077760" progId="AcroExch.Document.7">
                  <p:embed/>
                  <p:pic>
                    <p:nvPicPr>
                      <p:cNvPr id="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371600"/>
                        <a:ext cx="2825309" cy="3886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762000" y="5334000"/>
            <a:ext cx="2514600" cy="313932"/>
          </a:xfrm>
          <a:prstGeom prst="rect">
            <a:avLst/>
          </a:prstGeom>
          <a:noFill/>
        </p:spPr>
        <p:txBody>
          <a:bodyPr wrap="square" rtlCol="0">
            <a:spAutoFit/>
          </a:bodyPr>
          <a:lstStyle/>
          <a:p>
            <a:pPr algn="ctr">
              <a:buNone/>
            </a:pPr>
            <a:r>
              <a:rPr lang="en-US" sz="1600" dirty="0">
                <a:solidFill>
                  <a:schemeClr val="accent5">
                    <a:lumMod val="25000"/>
                  </a:schemeClr>
                </a:solidFill>
              </a:rPr>
              <a:t>ISO 9001:2008</a:t>
            </a:r>
          </a:p>
        </p:txBody>
      </p:sp>
      <p:pic>
        <p:nvPicPr>
          <p:cNvPr id="8" name="Picture 7" descr="PED-ADW-Annexures_Page_1.jpg"/>
          <p:cNvPicPr>
            <a:picLocks noChangeAspect="1"/>
          </p:cNvPicPr>
          <p:nvPr/>
        </p:nvPicPr>
        <p:blipFill>
          <a:blip r:embed="rId6" cstate="print"/>
          <a:stretch>
            <a:fillRect/>
          </a:stretch>
        </p:blipFill>
        <p:spPr>
          <a:xfrm>
            <a:off x="3657600" y="1295400"/>
            <a:ext cx="2819400" cy="4038600"/>
          </a:xfrm>
          <a:prstGeom prst="rect">
            <a:avLst/>
          </a:prstGeom>
        </p:spPr>
      </p:pic>
      <p:pic>
        <p:nvPicPr>
          <p:cNvPr id="9" name="Picture 8" descr="PED-ADW-Annexures_Page_2.jpg"/>
          <p:cNvPicPr>
            <a:picLocks noChangeAspect="1"/>
          </p:cNvPicPr>
          <p:nvPr/>
        </p:nvPicPr>
        <p:blipFill>
          <a:blip r:embed="rId7" cstate="print"/>
          <a:stretch>
            <a:fillRect/>
          </a:stretch>
        </p:blipFill>
        <p:spPr>
          <a:xfrm>
            <a:off x="6553200" y="1219200"/>
            <a:ext cx="2883253" cy="4114800"/>
          </a:xfrm>
          <a:prstGeom prst="rect">
            <a:avLst/>
          </a:prstGeom>
        </p:spPr>
      </p:pic>
      <p:sp>
        <p:nvSpPr>
          <p:cNvPr id="17" name="TextBox 16"/>
          <p:cNvSpPr txBox="1"/>
          <p:nvPr/>
        </p:nvSpPr>
        <p:spPr>
          <a:xfrm>
            <a:off x="3733800" y="5334000"/>
            <a:ext cx="2514600" cy="313932"/>
          </a:xfrm>
          <a:prstGeom prst="rect">
            <a:avLst/>
          </a:prstGeom>
          <a:noFill/>
        </p:spPr>
        <p:txBody>
          <a:bodyPr wrap="square" rtlCol="0">
            <a:spAutoFit/>
          </a:bodyPr>
          <a:lstStyle/>
          <a:p>
            <a:pPr algn="ctr">
              <a:buNone/>
            </a:pPr>
            <a:r>
              <a:rPr lang="en-US" sz="1600" dirty="0">
                <a:solidFill>
                  <a:schemeClr val="accent5">
                    <a:lumMod val="25000"/>
                  </a:schemeClr>
                </a:solidFill>
              </a:rPr>
              <a:t>PED/AD 2000 W0</a:t>
            </a:r>
          </a:p>
        </p:txBody>
      </p:sp>
      <p:sp>
        <p:nvSpPr>
          <p:cNvPr id="18" name="TextBox 17"/>
          <p:cNvSpPr txBox="1"/>
          <p:nvPr/>
        </p:nvSpPr>
        <p:spPr>
          <a:xfrm>
            <a:off x="6858000" y="5334000"/>
            <a:ext cx="2514600" cy="313932"/>
          </a:xfrm>
          <a:prstGeom prst="rect">
            <a:avLst/>
          </a:prstGeom>
          <a:noFill/>
        </p:spPr>
        <p:txBody>
          <a:bodyPr wrap="square" rtlCol="0">
            <a:spAutoFit/>
          </a:bodyPr>
          <a:lstStyle/>
          <a:p>
            <a:pPr algn="ctr">
              <a:buNone/>
            </a:pPr>
            <a:r>
              <a:rPr lang="en-US" sz="1600" dirty="0">
                <a:solidFill>
                  <a:schemeClr val="accent5">
                    <a:lumMod val="25000"/>
                  </a:schemeClr>
                </a:solidFill>
              </a:rPr>
              <a:t>PED/AD 2000 W0</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00" y="457200"/>
            <a:ext cx="4622800" cy="609600"/>
          </a:xfrm>
          <a:gradFill>
            <a:gsLst>
              <a:gs pos="0">
                <a:srgbClr val="FFF200"/>
              </a:gs>
              <a:gs pos="45000">
                <a:srgbClr val="FF7A00"/>
              </a:gs>
              <a:gs pos="70000">
                <a:srgbClr val="FF0300"/>
              </a:gs>
              <a:gs pos="100000">
                <a:srgbClr val="4D0808"/>
              </a:gs>
            </a:gsLst>
            <a:lin ang="5400000" scaled="0"/>
          </a:gradFill>
        </p:spPr>
        <p:txBody>
          <a:bodyPr/>
          <a:lstStyle/>
          <a:p>
            <a:r>
              <a:rPr lang="en-US" sz="3200" dirty="0">
                <a:solidFill>
                  <a:schemeClr val="accent5">
                    <a:lumMod val="25000"/>
                  </a:schemeClr>
                </a:solidFill>
                <a:latin typeface="Arial Black" pitchFamily="34" charset="0"/>
              </a:rPr>
              <a:t>CERTIFICATIONS</a:t>
            </a:r>
          </a:p>
        </p:txBody>
      </p:sp>
      <p:graphicFrame>
        <p:nvGraphicFramePr>
          <p:cNvPr id="99335" name="Object 7"/>
          <p:cNvGraphicFramePr>
            <a:graphicFrameLocks noChangeAspect="1"/>
          </p:cNvGraphicFramePr>
          <p:nvPr/>
        </p:nvGraphicFramePr>
        <p:xfrm>
          <a:off x="1219200" y="1243890"/>
          <a:ext cx="3429000" cy="4852110"/>
        </p:xfrm>
        <a:graphic>
          <a:graphicData uri="http://schemas.openxmlformats.org/presentationml/2006/ole">
            <mc:AlternateContent xmlns:mc="http://schemas.openxmlformats.org/markup-compatibility/2006">
              <mc:Choice xmlns:v="urn:schemas-microsoft-com:vml" Requires="v">
                <p:oleObj spid="_x0000_s99349" name="Acrobat Document" r:id="rId4" imgW="5667169" imgH="8019898" progId="AcroExch.Document.7">
                  <p:embed/>
                </p:oleObj>
              </mc:Choice>
              <mc:Fallback>
                <p:oleObj name="Acrobat Document" r:id="rId4" imgW="5667169" imgH="8019898" progId="AcroExch.Document.7">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243890"/>
                        <a:ext cx="3429000" cy="485211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Picture 4" descr="04-IBR Well Known Forge Certificate-1.jpg"/>
          <p:cNvPicPr>
            <a:picLocks noChangeAspect="1"/>
          </p:cNvPicPr>
          <p:nvPr/>
        </p:nvPicPr>
        <p:blipFill>
          <a:blip r:embed="rId6"/>
          <a:stretch>
            <a:fillRect/>
          </a:stretch>
        </p:blipFill>
        <p:spPr>
          <a:xfrm>
            <a:off x="5029200" y="1219200"/>
            <a:ext cx="3732415" cy="4841576"/>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81000"/>
            <a:ext cx="6026150" cy="457200"/>
          </a:xfrm>
          <a:gradFill>
            <a:gsLst>
              <a:gs pos="0">
                <a:srgbClr val="FFF200"/>
              </a:gs>
              <a:gs pos="45000">
                <a:srgbClr val="FF7A00"/>
              </a:gs>
              <a:gs pos="70000">
                <a:srgbClr val="FF0300"/>
              </a:gs>
              <a:gs pos="100000">
                <a:srgbClr val="4D0808"/>
              </a:gs>
            </a:gsLst>
            <a:lin ang="5400000" scaled="0"/>
          </a:gradFill>
        </p:spPr>
        <p:txBody>
          <a:bodyPr/>
          <a:lstStyle/>
          <a:p>
            <a:pPr algn="ctr"/>
            <a:r>
              <a:rPr lang="en-US" sz="2400" dirty="0">
                <a:solidFill>
                  <a:schemeClr val="accent5">
                    <a:lumMod val="25000"/>
                  </a:schemeClr>
                </a:solidFill>
                <a:latin typeface="Arial Black" pitchFamily="34" charset="0"/>
              </a:rPr>
              <a:t>CLIENT APPROVALS</a:t>
            </a:r>
          </a:p>
        </p:txBody>
      </p:sp>
      <p:sp>
        <p:nvSpPr>
          <p:cNvPr id="7" name="TextBox 6"/>
          <p:cNvSpPr txBox="1"/>
          <p:nvPr/>
        </p:nvSpPr>
        <p:spPr>
          <a:xfrm>
            <a:off x="609600" y="1371600"/>
            <a:ext cx="3962400" cy="3892604"/>
          </a:xfrm>
          <a:prstGeom prst="rect">
            <a:avLst/>
          </a:prstGeom>
          <a:noFill/>
          <a:ln>
            <a:solidFill>
              <a:schemeClr val="accent1"/>
            </a:solidFill>
          </a:ln>
        </p:spPr>
        <p:txBody>
          <a:bodyPr wrap="square" rtlCol="0">
            <a:spAutoFit/>
          </a:bodyPr>
          <a:lstStyle/>
          <a:p>
            <a:pPr lvl="0"/>
            <a:r>
              <a:rPr lang="en-US" sz="2200" dirty="0">
                <a:solidFill>
                  <a:schemeClr val="accent5">
                    <a:lumMod val="25000"/>
                  </a:schemeClr>
                </a:solidFill>
              </a:rPr>
              <a:t> </a:t>
            </a:r>
            <a:r>
              <a:rPr lang="en-US" sz="1800" dirty="0">
                <a:solidFill>
                  <a:schemeClr val="accent5">
                    <a:lumMod val="25000"/>
                  </a:schemeClr>
                </a:solidFill>
              </a:rPr>
              <a:t>Oil, Gas &amp; Petrochemical</a:t>
            </a:r>
          </a:p>
          <a:p>
            <a:pPr lvl="0">
              <a:buNone/>
            </a:pPr>
            <a:r>
              <a:rPr lang="en-US" sz="1800" dirty="0">
                <a:solidFill>
                  <a:schemeClr val="accent5">
                    <a:lumMod val="25000"/>
                  </a:schemeClr>
                </a:solidFill>
              </a:rPr>
              <a:t>   </a:t>
            </a:r>
            <a:r>
              <a:rPr lang="en-US" sz="1250" dirty="0">
                <a:solidFill>
                  <a:schemeClr val="accent5">
                    <a:lumMod val="25000"/>
                  </a:schemeClr>
                </a:solidFill>
              </a:rPr>
              <a:t>GAIL, IOCL, BPCL, MRPL, ONGC, Exxon/Mobil etc. </a:t>
            </a:r>
          </a:p>
          <a:p>
            <a:pPr lvl="0"/>
            <a:r>
              <a:rPr lang="en-IN" sz="1800" dirty="0">
                <a:solidFill>
                  <a:schemeClr val="accent5">
                    <a:lumMod val="25000"/>
                  </a:schemeClr>
                </a:solidFill>
              </a:rPr>
              <a:t> </a:t>
            </a:r>
            <a:r>
              <a:rPr lang="en-US" sz="1800" dirty="0">
                <a:solidFill>
                  <a:schemeClr val="accent5">
                    <a:lumMod val="25000"/>
                  </a:schemeClr>
                </a:solidFill>
              </a:rPr>
              <a:t>Bharat Heavy Electricals Ltd.</a:t>
            </a:r>
          </a:p>
          <a:p>
            <a:pPr lvl="0">
              <a:buNone/>
            </a:pPr>
            <a:r>
              <a:rPr lang="en-US" sz="1400" dirty="0">
                <a:solidFill>
                  <a:schemeClr val="accent5">
                    <a:lumMod val="25000"/>
                  </a:schemeClr>
                </a:solidFill>
              </a:rPr>
              <a:t>    </a:t>
            </a:r>
            <a:r>
              <a:rPr lang="en-US" sz="1250" dirty="0">
                <a:solidFill>
                  <a:schemeClr val="accent5">
                    <a:lumMod val="25000"/>
                  </a:schemeClr>
                </a:solidFill>
              </a:rPr>
              <a:t>BHELs–Hyderabad, Chennai, </a:t>
            </a:r>
            <a:r>
              <a:rPr lang="en-US" sz="1250" dirty="0" err="1">
                <a:solidFill>
                  <a:schemeClr val="accent5">
                    <a:lumMod val="25000"/>
                  </a:schemeClr>
                </a:solidFill>
              </a:rPr>
              <a:t>Trichy</a:t>
            </a:r>
            <a:r>
              <a:rPr lang="en-US" sz="1250" dirty="0">
                <a:solidFill>
                  <a:schemeClr val="accent5">
                    <a:lumMod val="25000"/>
                  </a:schemeClr>
                </a:solidFill>
              </a:rPr>
              <a:t>, </a:t>
            </a:r>
          </a:p>
          <a:p>
            <a:pPr lvl="0">
              <a:buNone/>
            </a:pPr>
            <a:r>
              <a:rPr lang="en-US" sz="1250" dirty="0">
                <a:solidFill>
                  <a:schemeClr val="accent5">
                    <a:lumMod val="25000"/>
                  </a:schemeClr>
                </a:solidFill>
              </a:rPr>
              <a:t>     Bhopal, </a:t>
            </a:r>
            <a:r>
              <a:rPr lang="en-US" sz="1250" dirty="0" err="1">
                <a:solidFill>
                  <a:schemeClr val="accent5">
                    <a:lumMod val="25000"/>
                  </a:schemeClr>
                </a:solidFill>
              </a:rPr>
              <a:t>Haridwar</a:t>
            </a:r>
            <a:r>
              <a:rPr lang="en-US" sz="1250" dirty="0">
                <a:solidFill>
                  <a:schemeClr val="accent5">
                    <a:lumMod val="25000"/>
                  </a:schemeClr>
                </a:solidFill>
              </a:rPr>
              <a:t>, Varanasi, </a:t>
            </a:r>
            <a:r>
              <a:rPr lang="en-US" sz="1250" dirty="0" err="1">
                <a:solidFill>
                  <a:schemeClr val="accent5">
                    <a:lumMod val="25000"/>
                  </a:schemeClr>
                </a:solidFill>
              </a:rPr>
              <a:t>Ranipet</a:t>
            </a:r>
            <a:endParaRPr lang="en-US" sz="1250" dirty="0">
              <a:solidFill>
                <a:schemeClr val="accent5">
                  <a:lumMod val="25000"/>
                </a:schemeClr>
              </a:solidFill>
            </a:endParaRPr>
          </a:p>
          <a:p>
            <a:pPr lvl="0"/>
            <a:r>
              <a:rPr lang="en-US" sz="1800" dirty="0">
                <a:solidFill>
                  <a:schemeClr val="accent5">
                    <a:lumMod val="25000"/>
                  </a:schemeClr>
                </a:solidFill>
              </a:rPr>
              <a:t> Larsen &amp; Toubro Ltd</a:t>
            </a:r>
          </a:p>
          <a:p>
            <a:pPr lvl="0"/>
            <a:r>
              <a:rPr lang="en-US" sz="1800" dirty="0">
                <a:solidFill>
                  <a:schemeClr val="accent5">
                    <a:lumMod val="25000"/>
                  </a:schemeClr>
                </a:solidFill>
              </a:rPr>
              <a:t> ISGEC Hitachi Zosen Ltd. </a:t>
            </a:r>
          </a:p>
          <a:p>
            <a:pPr lvl="0"/>
            <a:r>
              <a:rPr lang="en-US" sz="1800" dirty="0">
                <a:solidFill>
                  <a:schemeClr val="accent5">
                    <a:lumMod val="25000"/>
                  </a:schemeClr>
                </a:solidFill>
              </a:rPr>
              <a:t> ISGEC Heavy Engineering Ltd.</a:t>
            </a:r>
          </a:p>
          <a:p>
            <a:pPr lvl="0"/>
            <a:r>
              <a:rPr lang="en-US" sz="1800" dirty="0">
                <a:solidFill>
                  <a:schemeClr val="accent5">
                    <a:lumMod val="25000"/>
                  </a:schemeClr>
                </a:solidFill>
              </a:rPr>
              <a:t> Reliance Industries Ltd.</a:t>
            </a:r>
          </a:p>
          <a:p>
            <a:r>
              <a:rPr lang="en-US" sz="1800" dirty="0">
                <a:solidFill>
                  <a:schemeClr val="accent5">
                    <a:lumMod val="25000"/>
                  </a:schemeClr>
                </a:solidFill>
              </a:rPr>
              <a:t> </a:t>
            </a:r>
            <a:r>
              <a:rPr lang="en-IN" sz="1800" dirty="0" err="1">
                <a:solidFill>
                  <a:schemeClr val="accent5">
                    <a:lumMod val="25000"/>
                  </a:schemeClr>
                </a:solidFill>
              </a:rPr>
              <a:t>Triveni</a:t>
            </a:r>
            <a:r>
              <a:rPr lang="en-IN" sz="1800" dirty="0">
                <a:solidFill>
                  <a:schemeClr val="accent5">
                    <a:lumMod val="25000"/>
                  </a:schemeClr>
                </a:solidFill>
              </a:rPr>
              <a:t> Turbines</a:t>
            </a:r>
          </a:p>
          <a:p>
            <a:r>
              <a:rPr lang="en-IN" sz="1800" dirty="0">
                <a:solidFill>
                  <a:schemeClr val="accent5">
                    <a:lumMod val="25000"/>
                  </a:schemeClr>
                </a:solidFill>
              </a:rPr>
              <a:t> Godrej &amp; Boyce Mfg Co Ltd</a:t>
            </a:r>
          </a:p>
          <a:p>
            <a:r>
              <a:rPr lang="en-IN" sz="1600" dirty="0">
                <a:solidFill>
                  <a:schemeClr val="accent5">
                    <a:lumMod val="25000"/>
                  </a:schemeClr>
                </a:solidFill>
              </a:rPr>
              <a:t> </a:t>
            </a:r>
            <a:r>
              <a:rPr lang="en-IN" sz="1800" dirty="0">
                <a:solidFill>
                  <a:schemeClr val="accent5">
                    <a:lumMod val="25000"/>
                  </a:schemeClr>
                </a:solidFill>
              </a:rPr>
              <a:t>Ordnance Factory (EF, HVF) </a:t>
            </a:r>
            <a:r>
              <a:rPr lang="en-IN" sz="1800" dirty="0" err="1">
                <a:solidFill>
                  <a:schemeClr val="accent5">
                    <a:lumMod val="25000"/>
                  </a:schemeClr>
                </a:solidFill>
              </a:rPr>
              <a:t>Awadi</a:t>
            </a:r>
            <a:endParaRPr lang="en-IN" sz="1800" dirty="0">
              <a:solidFill>
                <a:schemeClr val="accent5">
                  <a:lumMod val="25000"/>
                </a:schemeClr>
              </a:solidFill>
            </a:endParaRPr>
          </a:p>
          <a:p>
            <a:r>
              <a:rPr lang="en-IN" sz="1800" dirty="0">
                <a:solidFill>
                  <a:schemeClr val="accent5">
                    <a:lumMod val="25000"/>
                  </a:schemeClr>
                </a:solidFill>
              </a:rPr>
              <a:t> Ordnance Factory, </a:t>
            </a:r>
            <a:r>
              <a:rPr lang="en-IN" sz="1800" dirty="0" err="1">
                <a:solidFill>
                  <a:schemeClr val="accent5">
                    <a:lumMod val="25000"/>
                  </a:schemeClr>
                </a:solidFill>
              </a:rPr>
              <a:t>Ambajhari</a:t>
            </a:r>
            <a:endParaRPr lang="en-IN" sz="1800" dirty="0">
              <a:solidFill>
                <a:schemeClr val="accent5">
                  <a:lumMod val="25000"/>
                </a:schemeClr>
              </a:solidFill>
            </a:endParaRPr>
          </a:p>
        </p:txBody>
      </p:sp>
      <p:sp>
        <p:nvSpPr>
          <p:cNvPr id="4" name="TextBox 3"/>
          <p:cNvSpPr txBox="1"/>
          <p:nvPr/>
        </p:nvSpPr>
        <p:spPr>
          <a:xfrm>
            <a:off x="5105400" y="1411879"/>
            <a:ext cx="4191000" cy="3998018"/>
          </a:xfrm>
          <a:prstGeom prst="rect">
            <a:avLst/>
          </a:prstGeom>
          <a:noFill/>
          <a:ln>
            <a:solidFill>
              <a:schemeClr val="accent1"/>
            </a:solidFill>
          </a:ln>
        </p:spPr>
        <p:txBody>
          <a:bodyPr wrap="square" rtlCol="0">
            <a:spAutoFit/>
          </a:bodyPr>
          <a:lstStyle/>
          <a:p>
            <a:pPr lvl="0"/>
            <a:r>
              <a:rPr lang="en-US" sz="1800" dirty="0">
                <a:solidFill>
                  <a:schemeClr val="accent5">
                    <a:lumMod val="25000"/>
                  </a:schemeClr>
                </a:solidFill>
              </a:rPr>
              <a:t> </a:t>
            </a:r>
            <a:r>
              <a:rPr lang="en-IN" sz="1800" dirty="0">
                <a:solidFill>
                  <a:schemeClr val="accent5">
                    <a:lumMod val="25000"/>
                  </a:schemeClr>
                </a:solidFill>
              </a:rPr>
              <a:t>L&amp;T Mitsubishi Hitachi Power Systems</a:t>
            </a:r>
            <a:endParaRPr lang="en-US" sz="1800" dirty="0">
              <a:solidFill>
                <a:schemeClr val="accent5">
                  <a:lumMod val="25000"/>
                </a:schemeClr>
              </a:solidFill>
            </a:endParaRPr>
          </a:p>
          <a:p>
            <a:pPr lvl="0"/>
            <a:r>
              <a:rPr lang="en-US" sz="1800" dirty="0">
                <a:solidFill>
                  <a:schemeClr val="accent5">
                    <a:lumMod val="25000"/>
                  </a:schemeClr>
                </a:solidFill>
              </a:rPr>
              <a:t> NTPC</a:t>
            </a:r>
          </a:p>
          <a:p>
            <a:pPr lvl="0"/>
            <a:r>
              <a:rPr lang="en-US" sz="1800" dirty="0">
                <a:solidFill>
                  <a:schemeClr val="accent5">
                    <a:lumMod val="25000"/>
                  </a:schemeClr>
                </a:solidFill>
              </a:rPr>
              <a:t> BEML Ltd.</a:t>
            </a:r>
          </a:p>
          <a:p>
            <a:pPr lvl="0"/>
            <a:r>
              <a:rPr lang="en-IN" sz="1800" dirty="0">
                <a:solidFill>
                  <a:schemeClr val="accent5">
                    <a:lumMod val="25000"/>
                  </a:schemeClr>
                </a:solidFill>
              </a:rPr>
              <a:t> Toshiba</a:t>
            </a:r>
          </a:p>
          <a:p>
            <a:pPr lvl="0"/>
            <a:r>
              <a:rPr lang="en-IN" sz="1800" dirty="0">
                <a:solidFill>
                  <a:schemeClr val="accent5">
                    <a:lumMod val="25000"/>
                  </a:schemeClr>
                </a:solidFill>
              </a:rPr>
              <a:t> Siemens Ltd</a:t>
            </a:r>
          </a:p>
          <a:p>
            <a:pPr lvl="0"/>
            <a:r>
              <a:rPr lang="en-IN" sz="1800" dirty="0">
                <a:solidFill>
                  <a:schemeClr val="accent5">
                    <a:lumMod val="25000"/>
                  </a:schemeClr>
                </a:solidFill>
              </a:rPr>
              <a:t> DLW Varanasi-Railways</a:t>
            </a:r>
          </a:p>
          <a:p>
            <a:pPr lvl="0"/>
            <a:r>
              <a:rPr lang="en-IN" sz="1800" dirty="0">
                <a:solidFill>
                  <a:schemeClr val="accent5">
                    <a:lumMod val="25000"/>
                  </a:schemeClr>
                </a:solidFill>
              </a:rPr>
              <a:t> GE Power</a:t>
            </a:r>
          </a:p>
          <a:p>
            <a:pPr lvl="0"/>
            <a:r>
              <a:rPr lang="en-IN" sz="1800" dirty="0">
                <a:solidFill>
                  <a:schemeClr val="accent5">
                    <a:lumMod val="25000"/>
                  </a:schemeClr>
                </a:solidFill>
              </a:rPr>
              <a:t> ZF</a:t>
            </a:r>
          </a:p>
          <a:p>
            <a:pPr lvl="0"/>
            <a:r>
              <a:rPr lang="en-IN" sz="1800" dirty="0">
                <a:solidFill>
                  <a:schemeClr val="accent5">
                    <a:lumMod val="25000"/>
                  </a:schemeClr>
                </a:solidFill>
              </a:rPr>
              <a:t> SKF</a:t>
            </a:r>
          </a:p>
          <a:p>
            <a:pPr lvl="0"/>
            <a:r>
              <a:rPr lang="en-IN" sz="1800" dirty="0">
                <a:solidFill>
                  <a:schemeClr val="accent5">
                    <a:lumMod val="25000"/>
                  </a:schemeClr>
                </a:solidFill>
              </a:rPr>
              <a:t> ABC </a:t>
            </a:r>
            <a:r>
              <a:rPr lang="en-IN" sz="1800" dirty="0" err="1">
                <a:solidFill>
                  <a:schemeClr val="accent5">
                    <a:lumMod val="25000"/>
                  </a:schemeClr>
                </a:solidFill>
              </a:rPr>
              <a:t>Bearigns</a:t>
            </a:r>
            <a:endParaRPr lang="en-IN" sz="1800" dirty="0">
              <a:solidFill>
                <a:schemeClr val="accent5">
                  <a:lumMod val="25000"/>
                </a:schemeClr>
              </a:solidFill>
            </a:endParaRPr>
          </a:p>
          <a:p>
            <a:pPr lvl="0"/>
            <a:r>
              <a:rPr lang="en-IN" sz="1800" dirty="0">
                <a:solidFill>
                  <a:schemeClr val="accent5">
                    <a:lumMod val="25000"/>
                  </a:schemeClr>
                </a:solidFill>
              </a:rPr>
              <a:t>  Lyondell </a:t>
            </a:r>
            <a:r>
              <a:rPr lang="en-IN" sz="1800" dirty="0" err="1">
                <a:solidFill>
                  <a:schemeClr val="accent5">
                    <a:lumMod val="25000"/>
                  </a:schemeClr>
                </a:solidFill>
              </a:rPr>
              <a:t>Basell</a:t>
            </a:r>
            <a:r>
              <a:rPr lang="en-IN" sz="1800" dirty="0">
                <a:solidFill>
                  <a:schemeClr val="accent5">
                    <a:lumMod val="25000"/>
                  </a:schemeClr>
                </a:solidFill>
              </a:rPr>
              <a:t> USA</a:t>
            </a:r>
          </a:p>
          <a:p>
            <a:pPr lvl="0"/>
            <a:r>
              <a:rPr lang="en-IN" sz="1800" dirty="0">
                <a:solidFill>
                  <a:schemeClr val="accent5">
                    <a:lumMod val="25000"/>
                  </a:schemeClr>
                </a:solidFill>
              </a:rPr>
              <a:t>  </a:t>
            </a:r>
            <a:r>
              <a:rPr lang="en-IN" sz="1800" dirty="0" err="1">
                <a:solidFill>
                  <a:schemeClr val="accent5">
                    <a:lumMod val="25000"/>
                  </a:schemeClr>
                </a:solidFill>
              </a:rPr>
              <a:t>Linde</a:t>
            </a:r>
            <a:r>
              <a:rPr lang="en-IN" sz="1800" dirty="0">
                <a:solidFill>
                  <a:schemeClr val="accent5">
                    <a:lumMod val="25000"/>
                  </a:schemeClr>
                </a:solidFill>
              </a:rPr>
              <a:t> Engineering</a:t>
            </a:r>
          </a:p>
          <a:p>
            <a:pPr lvl="0">
              <a:buNone/>
            </a:pPr>
            <a:endParaRPr lang="en-IN" sz="1800" dirty="0">
              <a:solidFill>
                <a:schemeClr val="accent5">
                  <a:lumMod val="25000"/>
                </a:schemeClr>
              </a:solidFill>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9067800" cy="838200"/>
          </a:xfrm>
          <a:gradFill>
            <a:gsLst>
              <a:gs pos="0">
                <a:srgbClr val="FFF200"/>
              </a:gs>
              <a:gs pos="45000">
                <a:srgbClr val="FF7A00"/>
              </a:gs>
              <a:gs pos="70000">
                <a:srgbClr val="FF0300"/>
              </a:gs>
              <a:gs pos="100000">
                <a:srgbClr val="4D0808"/>
              </a:gs>
            </a:gsLst>
            <a:lin ang="5400000" scaled="1"/>
          </a:gradFill>
        </p:spPr>
        <p:txBody>
          <a:bodyPr anchor="ctr" anchorCtr="1"/>
          <a:lstStyle/>
          <a:p>
            <a:pPr algn="ctr"/>
            <a:r>
              <a:rPr lang="en-US" b="1" dirty="0">
                <a:solidFill>
                  <a:schemeClr val="accent5">
                    <a:lumMod val="25000"/>
                  </a:schemeClr>
                </a:solidFill>
                <a:latin typeface="Verdana" pitchFamily="34" charset="0"/>
              </a:rPr>
              <a:t>Products Manufactured by us</a:t>
            </a:r>
          </a:p>
        </p:txBody>
      </p:sp>
      <p:graphicFrame>
        <p:nvGraphicFramePr>
          <p:cNvPr id="4" name="Diagram 3"/>
          <p:cNvGraphicFramePr/>
          <p:nvPr/>
        </p:nvGraphicFramePr>
        <p:xfrm>
          <a:off x="2362200" y="1295400"/>
          <a:ext cx="50292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381000"/>
            <a:ext cx="3276600" cy="457200"/>
          </a:xfrm>
          <a:gradFill>
            <a:gsLst>
              <a:gs pos="0">
                <a:srgbClr val="FFF200"/>
              </a:gs>
              <a:gs pos="45000">
                <a:srgbClr val="FF7A00"/>
              </a:gs>
              <a:gs pos="70000">
                <a:srgbClr val="FF0300"/>
              </a:gs>
              <a:gs pos="100000">
                <a:srgbClr val="4D0808"/>
              </a:gs>
            </a:gsLst>
            <a:lin ang="5400000" scaled="0"/>
          </a:gradFill>
        </p:spPr>
        <p:txBody>
          <a:bodyPr/>
          <a:lstStyle/>
          <a:p>
            <a:pPr algn="ctr"/>
            <a:r>
              <a:rPr lang="en-US" sz="2400" dirty="0">
                <a:solidFill>
                  <a:schemeClr val="accent5">
                    <a:lumMod val="25000"/>
                  </a:schemeClr>
                </a:solidFill>
                <a:latin typeface="Arial Black" pitchFamily="34" charset="0"/>
              </a:rPr>
              <a:t>OUR CLIENTELE</a:t>
            </a:r>
          </a:p>
        </p:txBody>
      </p:sp>
      <p:pic>
        <p:nvPicPr>
          <p:cNvPr id="78850" name="Picture 2" descr="D:\MKT\PROFILE\Clientele\Toshiba.png"/>
          <p:cNvPicPr>
            <a:picLocks noChangeAspect="1" noChangeArrowheads="1"/>
          </p:cNvPicPr>
          <p:nvPr/>
        </p:nvPicPr>
        <p:blipFill>
          <a:blip r:embed="rId3"/>
          <a:srcRect l="21538" t="37113" r="20000" b="34021"/>
          <a:stretch>
            <a:fillRect/>
          </a:stretch>
        </p:blipFill>
        <p:spPr bwMode="auto">
          <a:xfrm>
            <a:off x="533400" y="2057400"/>
            <a:ext cx="1709057" cy="457200"/>
          </a:xfrm>
          <a:prstGeom prst="rect">
            <a:avLst/>
          </a:prstGeom>
          <a:noFill/>
        </p:spPr>
      </p:pic>
      <p:pic>
        <p:nvPicPr>
          <p:cNvPr id="78851" name="Picture 3" descr="D:\MKT\PROFILE\Clientele\ZF.png"/>
          <p:cNvPicPr>
            <a:picLocks noChangeAspect="1" noChangeArrowheads="1"/>
          </p:cNvPicPr>
          <p:nvPr/>
        </p:nvPicPr>
        <p:blipFill>
          <a:blip r:embed="rId4"/>
          <a:srcRect/>
          <a:stretch>
            <a:fillRect/>
          </a:stretch>
        </p:blipFill>
        <p:spPr bwMode="auto">
          <a:xfrm>
            <a:off x="5181600" y="1905000"/>
            <a:ext cx="762000" cy="765401"/>
          </a:xfrm>
          <a:prstGeom prst="rect">
            <a:avLst/>
          </a:prstGeom>
          <a:noFill/>
        </p:spPr>
      </p:pic>
      <p:pic>
        <p:nvPicPr>
          <p:cNvPr id="78852" name="Picture 4" descr="D:\MKT\PROFILE\Clientele\Toyo.jpg"/>
          <p:cNvPicPr>
            <a:picLocks noChangeAspect="1" noChangeArrowheads="1"/>
          </p:cNvPicPr>
          <p:nvPr/>
        </p:nvPicPr>
        <p:blipFill>
          <a:blip r:embed="rId5"/>
          <a:srcRect r="37421" b="-5346"/>
          <a:stretch>
            <a:fillRect/>
          </a:stretch>
        </p:blipFill>
        <p:spPr bwMode="auto">
          <a:xfrm>
            <a:off x="7162800" y="4648200"/>
            <a:ext cx="838200" cy="705520"/>
          </a:xfrm>
          <a:prstGeom prst="rect">
            <a:avLst/>
          </a:prstGeom>
          <a:noFill/>
        </p:spPr>
      </p:pic>
      <p:pic>
        <p:nvPicPr>
          <p:cNvPr id="78853" name="Picture 5" descr="D:\MKT\PROFILE\Clientele\Siemens.png"/>
          <p:cNvPicPr>
            <a:picLocks noChangeAspect="1" noChangeArrowheads="1"/>
          </p:cNvPicPr>
          <p:nvPr/>
        </p:nvPicPr>
        <p:blipFill>
          <a:blip r:embed="rId6"/>
          <a:srcRect/>
          <a:stretch>
            <a:fillRect/>
          </a:stretch>
        </p:blipFill>
        <p:spPr bwMode="auto">
          <a:xfrm>
            <a:off x="533400" y="1295400"/>
            <a:ext cx="1524000" cy="381000"/>
          </a:xfrm>
          <a:prstGeom prst="rect">
            <a:avLst/>
          </a:prstGeom>
          <a:noFill/>
        </p:spPr>
      </p:pic>
      <p:pic>
        <p:nvPicPr>
          <p:cNvPr id="78854" name="Picture 6" descr="D:\MKT\PROFILE\Clientele\Reliance.png"/>
          <p:cNvPicPr>
            <a:picLocks noChangeAspect="1" noChangeArrowheads="1"/>
          </p:cNvPicPr>
          <p:nvPr/>
        </p:nvPicPr>
        <p:blipFill>
          <a:blip r:embed="rId7"/>
          <a:srcRect/>
          <a:stretch>
            <a:fillRect/>
          </a:stretch>
        </p:blipFill>
        <p:spPr bwMode="auto">
          <a:xfrm>
            <a:off x="7620000" y="3810000"/>
            <a:ext cx="774290" cy="533400"/>
          </a:xfrm>
          <a:prstGeom prst="rect">
            <a:avLst/>
          </a:prstGeom>
          <a:noFill/>
        </p:spPr>
      </p:pic>
      <p:pic>
        <p:nvPicPr>
          <p:cNvPr id="78855" name="Picture 7" descr="D:\MKT\PROFILE\Clientele\SKF.png"/>
          <p:cNvPicPr>
            <a:picLocks noChangeAspect="1" noChangeArrowheads="1"/>
          </p:cNvPicPr>
          <p:nvPr/>
        </p:nvPicPr>
        <p:blipFill>
          <a:blip r:embed="rId8"/>
          <a:srcRect/>
          <a:stretch>
            <a:fillRect/>
          </a:stretch>
        </p:blipFill>
        <p:spPr bwMode="auto">
          <a:xfrm>
            <a:off x="2362200" y="2895600"/>
            <a:ext cx="990600" cy="990600"/>
          </a:xfrm>
          <a:prstGeom prst="rect">
            <a:avLst/>
          </a:prstGeom>
          <a:noFill/>
        </p:spPr>
      </p:pic>
      <p:pic>
        <p:nvPicPr>
          <p:cNvPr id="78856" name="Picture 8" descr="D:\MKT\PROFILE\Clientele\GE Power.jpg"/>
          <p:cNvPicPr>
            <a:picLocks noChangeAspect="1" noChangeArrowheads="1"/>
          </p:cNvPicPr>
          <p:nvPr/>
        </p:nvPicPr>
        <p:blipFill>
          <a:blip r:embed="rId9"/>
          <a:srcRect l="21147" t="11111" r="30215" b="27778"/>
          <a:stretch>
            <a:fillRect/>
          </a:stretch>
        </p:blipFill>
        <p:spPr bwMode="auto">
          <a:xfrm>
            <a:off x="533400" y="4114800"/>
            <a:ext cx="1524000" cy="546428"/>
          </a:xfrm>
          <a:prstGeom prst="rect">
            <a:avLst/>
          </a:prstGeom>
          <a:noFill/>
        </p:spPr>
      </p:pic>
      <p:pic>
        <p:nvPicPr>
          <p:cNvPr id="78857" name="Picture 9" descr="D:\MKT\PROFILE\Clientele\BHEL.png"/>
          <p:cNvPicPr>
            <a:picLocks noChangeAspect="1" noChangeArrowheads="1"/>
          </p:cNvPicPr>
          <p:nvPr/>
        </p:nvPicPr>
        <p:blipFill>
          <a:blip r:embed="rId10"/>
          <a:srcRect/>
          <a:stretch>
            <a:fillRect/>
          </a:stretch>
        </p:blipFill>
        <p:spPr bwMode="auto">
          <a:xfrm>
            <a:off x="3581400" y="3048000"/>
            <a:ext cx="928325" cy="762000"/>
          </a:xfrm>
          <a:prstGeom prst="rect">
            <a:avLst/>
          </a:prstGeom>
          <a:noFill/>
        </p:spPr>
      </p:pic>
      <p:pic>
        <p:nvPicPr>
          <p:cNvPr id="78858" name="Picture 10" descr="D:\MKT\PROFILE\Clientele\BEML.png"/>
          <p:cNvPicPr>
            <a:picLocks noChangeAspect="1" noChangeArrowheads="1"/>
          </p:cNvPicPr>
          <p:nvPr/>
        </p:nvPicPr>
        <p:blipFill>
          <a:blip r:embed="rId11"/>
          <a:srcRect t="20213" b="24468"/>
          <a:stretch>
            <a:fillRect/>
          </a:stretch>
        </p:blipFill>
        <p:spPr bwMode="auto">
          <a:xfrm>
            <a:off x="4572000" y="5486400"/>
            <a:ext cx="1379659" cy="533400"/>
          </a:xfrm>
          <a:prstGeom prst="rect">
            <a:avLst/>
          </a:prstGeom>
          <a:noFill/>
        </p:spPr>
      </p:pic>
      <p:pic>
        <p:nvPicPr>
          <p:cNvPr id="78859" name="Picture 11" descr="D:\MKT\PROFILE\Clientele\Bonetti.jpg"/>
          <p:cNvPicPr>
            <a:picLocks noChangeAspect="1" noChangeArrowheads="1"/>
          </p:cNvPicPr>
          <p:nvPr/>
        </p:nvPicPr>
        <p:blipFill>
          <a:blip r:embed="rId12"/>
          <a:srcRect t="25000" b="33333"/>
          <a:stretch>
            <a:fillRect/>
          </a:stretch>
        </p:blipFill>
        <p:spPr bwMode="auto">
          <a:xfrm>
            <a:off x="2438400" y="1981200"/>
            <a:ext cx="1657348" cy="381000"/>
          </a:xfrm>
          <a:prstGeom prst="rect">
            <a:avLst/>
          </a:prstGeom>
          <a:noFill/>
        </p:spPr>
      </p:pic>
      <p:pic>
        <p:nvPicPr>
          <p:cNvPr id="78860" name="Picture 12" descr="D:\MKT\PROFILE\Clientele\BORL.jpg"/>
          <p:cNvPicPr>
            <a:picLocks noChangeAspect="1" noChangeArrowheads="1"/>
          </p:cNvPicPr>
          <p:nvPr/>
        </p:nvPicPr>
        <p:blipFill>
          <a:blip r:embed="rId13"/>
          <a:srcRect/>
          <a:stretch>
            <a:fillRect/>
          </a:stretch>
        </p:blipFill>
        <p:spPr bwMode="auto">
          <a:xfrm>
            <a:off x="8382000" y="914400"/>
            <a:ext cx="914400" cy="636562"/>
          </a:xfrm>
          <a:prstGeom prst="rect">
            <a:avLst/>
          </a:prstGeom>
          <a:noFill/>
        </p:spPr>
      </p:pic>
      <p:pic>
        <p:nvPicPr>
          <p:cNvPr id="78861" name="Picture 13" descr="D:\MKT\PROFILE\Clientele\BPCL.png"/>
          <p:cNvPicPr>
            <a:picLocks noChangeAspect="1" noChangeArrowheads="1"/>
          </p:cNvPicPr>
          <p:nvPr/>
        </p:nvPicPr>
        <p:blipFill>
          <a:blip r:embed="rId14"/>
          <a:srcRect/>
          <a:stretch>
            <a:fillRect/>
          </a:stretch>
        </p:blipFill>
        <p:spPr bwMode="auto">
          <a:xfrm>
            <a:off x="8686800" y="1600200"/>
            <a:ext cx="796442" cy="990600"/>
          </a:xfrm>
          <a:prstGeom prst="rect">
            <a:avLst/>
          </a:prstGeom>
          <a:noFill/>
        </p:spPr>
      </p:pic>
      <p:pic>
        <p:nvPicPr>
          <p:cNvPr id="78862" name="Picture 14" descr="D:\MKT\PROFILE\Clientele\Essar.png"/>
          <p:cNvPicPr>
            <a:picLocks noChangeAspect="1" noChangeArrowheads="1"/>
          </p:cNvPicPr>
          <p:nvPr/>
        </p:nvPicPr>
        <p:blipFill>
          <a:blip r:embed="rId15"/>
          <a:srcRect l="14217" t="20186" r="9105" b="25155"/>
          <a:stretch>
            <a:fillRect/>
          </a:stretch>
        </p:blipFill>
        <p:spPr bwMode="auto">
          <a:xfrm>
            <a:off x="4267200" y="4876800"/>
            <a:ext cx="1295400" cy="474980"/>
          </a:xfrm>
          <a:prstGeom prst="rect">
            <a:avLst/>
          </a:prstGeom>
          <a:noFill/>
        </p:spPr>
      </p:pic>
      <p:pic>
        <p:nvPicPr>
          <p:cNvPr id="78863" name="Picture 15" descr="D:\MKT\PROFILE\Clientele\GAIL.png"/>
          <p:cNvPicPr>
            <a:picLocks noChangeAspect="1" noChangeArrowheads="1"/>
          </p:cNvPicPr>
          <p:nvPr/>
        </p:nvPicPr>
        <p:blipFill>
          <a:blip r:embed="rId16"/>
          <a:srcRect/>
          <a:stretch>
            <a:fillRect/>
          </a:stretch>
        </p:blipFill>
        <p:spPr bwMode="auto">
          <a:xfrm>
            <a:off x="4876800" y="3048000"/>
            <a:ext cx="912462" cy="685800"/>
          </a:xfrm>
          <a:prstGeom prst="rect">
            <a:avLst/>
          </a:prstGeom>
          <a:noFill/>
        </p:spPr>
      </p:pic>
      <p:pic>
        <p:nvPicPr>
          <p:cNvPr id="78864" name="Picture 16" descr="D:\MKT\PROFILE\Clientele\ONGC.png"/>
          <p:cNvPicPr>
            <a:picLocks noChangeAspect="1" noChangeArrowheads="1"/>
          </p:cNvPicPr>
          <p:nvPr/>
        </p:nvPicPr>
        <p:blipFill>
          <a:blip r:embed="rId17"/>
          <a:srcRect/>
          <a:stretch>
            <a:fillRect/>
          </a:stretch>
        </p:blipFill>
        <p:spPr bwMode="auto">
          <a:xfrm>
            <a:off x="6324600" y="2971800"/>
            <a:ext cx="609600" cy="609600"/>
          </a:xfrm>
          <a:prstGeom prst="rect">
            <a:avLst/>
          </a:prstGeom>
          <a:noFill/>
        </p:spPr>
      </p:pic>
      <p:pic>
        <p:nvPicPr>
          <p:cNvPr id="78865" name="Picture 17" descr="D:\MKT\PROFILE\Clientele\GEA.png"/>
          <p:cNvPicPr>
            <a:picLocks noChangeAspect="1" noChangeArrowheads="1"/>
          </p:cNvPicPr>
          <p:nvPr/>
        </p:nvPicPr>
        <p:blipFill>
          <a:blip r:embed="rId18"/>
          <a:srcRect/>
          <a:stretch>
            <a:fillRect/>
          </a:stretch>
        </p:blipFill>
        <p:spPr bwMode="auto">
          <a:xfrm>
            <a:off x="5867400" y="4953000"/>
            <a:ext cx="914400" cy="306371"/>
          </a:xfrm>
          <a:prstGeom prst="rect">
            <a:avLst/>
          </a:prstGeom>
          <a:noFill/>
        </p:spPr>
      </p:pic>
      <p:pic>
        <p:nvPicPr>
          <p:cNvPr id="78866" name="Picture 18" descr="D:\MKT\PROFILE\Clientele\IOCL.png"/>
          <p:cNvPicPr>
            <a:picLocks noChangeAspect="1" noChangeArrowheads="1"/>
          </p:cNvPicPr>
          <p:nvPr/>
        </p:nvPicPr>
        <p:blipFill>
          <a:blip r:embed="rId19"/>
          <a:srcRect l="12934" r="12934"/>
          <a:stretch>
            <a:fillRect/>
          </a:stretch>
        </p:blipFill>
        <p:spPr bwMode="auto">
          <a:xfrm>
            <a:off x="7467600" y="1828800"/>
            <a:ext cx="754145" cy="762000"/>
          </a:xfrm>
          <a:prstGeom prst="rect">
            <a:avLst/>
          </a:prstGeom>
          <a:noFill/>
        </p:spPr>
      </p:pic>
      <p:pic>
        <p:nvPicPr>
          <p:cNvPr id="78867" name="Picture 19" descr="D:\MKT\PROFILE\Clientele\NTPC.png"/>
          <p:cNvPicPr>
            <a:picLocks noChangeAspect="1" noChangeArrowheads="1"/>
          </p:cNvPicPr>
          <p:nvPr/>
        </p:nvPicPr>
        <p:blipFill>
          <a:blip r:embed="rId20"/>
          <a:srcRect/>
          <a:stretch>
            <a:fillRect/>
          </a:stretch>
        </p:blipFill>
        <p:spPr bwMode="auto">
          <a:xfrm>
            <a:off x="2819400" y="5562600"/>
            <a:ext cx="1097139" cy="457200"/>
          </a:xfrm>
          <a:prstGeom prst="rect">
            <a:avLst/>
          </a:prstGeom>
          <a:noFill/>
        </p:spPr>
      </p:pic>
      <p:pic>
        <p:nvPicPr>
          <p:cNvPr id="78868" name="Picture 20" descr="D:\MKT\PROFILE\Clientele\JSPL.jpg"/>
          <p:cNvPicPr>
            <a:picLocks noChangeAspect="1" noChangeArrowheads="1"/>
          </p:cNvPicPr>
          <p:nvPr/>
        </p:nvPicPr>
        <p:blipFill>
          <a:blip r:embed="rId21"/>
          <a:srcRect l="6757" t="12887" b="17010"/>
          <a:stretch>
            <a:fillRect/>
          </a:stretch>
        </p:blipFill>
        <p:spPr bwMode="auto">
          <a:xfrm>
            <a:off x="6172200" y="3733800"/>
            <a:ext cx="1082488" cy="609600"/>
          </a:xfrm>
          <a:prstGeom prst="rect">
            <a:avLst/>
          </a:prstGeom>
          <a:noFill/>
        </p:spPr>
      </p:pic>
      <p:pic>
        <p:nvPicPr>
          <p:cNvPr id="78869" name="Picture 21" descr="D:\MKT\PROFILE\Clientele\L&amp;T.jpg"/>
          <p:cNvPicPr>
            <a:picLocks noChangeAspect="1" noChangeArrowheads="1"/>
          </p:cNvPicPr>
          <p:nvPr/>
        </p:nvPicPr>
        <p:blipFill>
          <a:blip r:embed="rId22"/>
          <a:srcRect t="13910" b="13910"/>
          <a:stretch>
            <a:fillRect/>
          </a:stretch>
        </p:blipFill>
        <p:spPr bwMode="auto">
          <a:xfrm>
            <a:off x="8534400" y="4572000"/>
            <a:ext cx="844550" cy="609600"/>
          </a:xfrm>
          <a:prstGeom prst="rect">
            <a:avLst/>
          </a:prstGeom>
          <a:noFill/>
        </p:spPr>
      </p:pic>
      <p:pic>
        <p:nvPicPr>
          <p:cNvPr id="78870" name="Picture 22" descr="D:\MKT\PROFILE\Clientele\Linde Engineering.jpg"/>
          <p:cNvPicPr>
            <a:picLocks noChangeAspect="1" noChangeArrowheads="1"/>
          </p:cNvPicPr>
          <p:nvPr/>
        </p:nvPicPr>
        <p:blipFill>
          <a:blip r:embed="rId23"/>
          <a:srcRect/>
          <a:stretch>
            <a:fillRect/>
          </a:stretch>
        </p:blipFill>
        <p:spPr bwMode="auto">
          <a:xfrm>
            <a:off x="609600" y="3048000"/>
            <a:ext cx="1600200" cy="609600"/>
          </a:xfrm>
          <a:prstGeom prst="rect">
            <a:avLst/>
          </a:prstGeom>
          <a:noFill/>
        </p:spPr>
      </p:pic>
      <p:pic>
        <p:nvPicPr>
          <p:cNvPr id="78871" name="Picture 23" descr="D:\MKT\PROFILE\Clientele\ISGEC Hitachi.jpg"/>
          <p:cNvPicPr>
            <a:picLocks noChangeAspect="1" noChangeArrowheads="1"/>
          </p:cNvPicPr>
          <p:nvPr/>
        </p:nvPicPr>
        <p:blipFill>
          <a:blip r:embed="rId24"/>
          <a:srcRect/>
          <a:stretch>
            <a:fillRect/>
          </a:stretch>
        </p:blipFill>
        <p:spPr bwMode="auto">
          <a:xfrm>
            <a:off x="4495800" y="1143000"/>
            <a:ext cx="1143000" cy="647362"/>
          </a:xfrm>
          <a:prstGeom prst="rect">
            <a:avLst/>
          </a:prstGeom>
          <a:noFill/>
        </p:spPr>
      </p:pic>
      <p:pic>
        <p:nvPicPr>
          <p:cNvPr id="78872" name="Picture 24" descr="D:\MKT\PROFILE\Clientele\Ingersol Rand.png"/>
          <p:cNvPicPr>
            <a:picLocks noChangeAspect="1" noChangeArrowheads="1"/>
          </p:cNvPicPr>
          <p:nvPr/>
        </p:nvPicPr>
        <p:blipFill>
          <a:blip r:embed="rId25"/>
          <a:srcRect/>
          <a:stretch>
            <a:fillRect/>
          </a:stretch>
        </p:blipFill>
        <p:spPr bwMode="auto">
          <a:xfrm>
            <a:off x="2743200" y="4114800"/>
            <a:ext cx="1664804" cy="457200"/>
          </a:xfrm>
          <a:prstGeom prst="rect">
            <a:avLst/>
          </a:prstGeom>
          <a:noFill/>
        </p:spPr>
      </p:pic>
      <p:pic>
        <p:nvPicPr>
          <p:cNvPr id="78874" name="Picture 26" descr="D:\MKT\PROFILE\Clientele\Classic Auto.jpg"/>
          <p:cNvPicPr>
            <a:picLocks noChangeAspect="1" noChangeArrowheads="1"/>
          </p:cNvPicPr>
          <p:nvPr/>
        </p:nvPicPr>
        <p:blipFill>
          <a:blip r:embed="rId26"/>
          <a:srcRect l="16658"/>
          <a:stretch>
            <a:fillRect/>
          </a:stretch>
        </p:blipFill>
        <p:spPr bwMode="auto">
          <a:xfrm>
            <a:off x="4724400" y="3962400"/>
            <a:ext cx="1143000" cy="634801"/>
          </a:xfrm>
          <a:prstGeom prst="rect">
            <a:avLst/>
          </a:prstGeom>
          <a:noFill/>
        </p:spPr>
      </p:pic>
      <p:pic>
        <p:nvPicPr>
          <p:cNvPr id="78875" name="Picture 27" descr="D:\MKT\PROFILE\Clientele\EIL.png"/>
          <p:cNvPicPr>
            <a:picLocks noChangeAspect="1" noChangeArrowheads="1"/>
          </p:cNvPicPr>
          <p:nvPr/>
        </p:nvPicPr>
        <p:blipFill>
          <a:blip r:embed="rId27"/>
          <a:srcRect/>
          <a:stretch>
            <a:fillRect/>
          </a:stretch>
        </p:blipFill>
        <p:spPr bwMode="auto">
          <a:xfrm>
            <a:off x="6019800" y="1143000"/>
            <a:ext cx="778082" cy="609600"/>
          </a:xfrm>
          <a:prstGeom prst="rect">
            <a:avLst/>
          </a:prstGeom>
          <a:noFill/>
        </p:spPr>
      </p:pic>
      <p:pic>
        <p:nvPicPr>
          <p:cNvPr id="78876" name="Picture 28" descr="D:\MKT\PROFILE\Clientele\Godrej.jpg"/>
          <p:cNvPicPr>
            <a:picLocks noChangeAspect="1" noChangeArrowheads="1"/>
          </p:cNvPicPr>
          <p:nvPr/>
        </p:nvPicPr>
        <p:blipFill>
          <a:blip r:embed="rId28"/>
          <a:srcRect/>
          <a:stretch>
            <a:fillRect/>
          </a:stretch>
        </p:blipFill>
        <p:spPr bwMode="auto">
          <a:xfrm>
            <a:off x="7086600" y="1219200"/>
            <a:ext cx="1066800" cy="513645"/>
          </a:xfrm>
          <a:prstGeom prst="rect">
            <a:avLst/>
          </a:prstGeom>
          <a:noFill/>
        </p:spPr>
      </p:pic>
      <p:pic>
        <p:nvPicPr>
          <p:cNvPr id="78877" name="Picture 29" descr="D:\MKT\PROFILE\Clientele\Technip.jpg"/>
          <p:cNvPicPr>
            <a:picLocks noChangeAspect="1" noChangeArrowheads="1"/>
          </p:cNvPicPr>
          <p:nvPr/>
        </p:nvPicPr>
        <p:blipFill>
          <a:blip r:embed="rId29"/>
          <a:srcRect/>
          <a:stretch>
            <a:fillRect/>
          </a:stretch>
        </p:blipFill>
        <p:spPr bwMode="auto">
          <a:xfrm>
            <a:off x="533400" y="5638800"/>
            <a:ext cx="1676400" cy="533399"/>
          </a:xfrm>
          <a:prstGeom prst="rect">
            <a:avLst/>
          </a:prstGeom>
          <a:noFill/>
        </p:spPr>
      </p:pic>
      <p:pic>
        <p:nvPicPr>
          <p:cNvPr id="78878" name="Picture 30" descr="D:\MKT\PROFILE\Clientele\Praj.png"/>
          <p:cNvPicPr>
            <a:picLocks noChangeAspect="1" noChangeArrowheads="1"/>
          </p:cNvPicPr>
          <p:nvPr/>
        </p:nvPicPr>
        <p:blipFill>
          <a:blip r:embed="rId30"/>
          <a:srcRect/>
          <a:stretch>
            <a:fillRect/>
          </a:stretch>
        </p:blipFill>
        <p:spPr bwMode="auto">
          <a:xfrm>
            <a:off x="8610600" y="2743200"/>
            <a:ext cx="760467" cy="719137"/>
          </a:xfrm>
          <a:prstGeom prst="rect">
            <a:avLst/>
          </a:prstGeom>
          <a:noFill/>
        </p:spPr>
      </p:pic>
      <p:pic>
        <p:nvPicPr>
          <p:cNvPr id="78879" name="Picture 31" descr="D:\MKT\PROFILE\Clientele\CAIRN.jpg"/>
          <p:cNvPicPr>
            <a:picLocks noChangeAspect="1" noChangeArrowheads="1"/>
          </p:cNvPicPr>
          <p:nvPr/>
        </p:nvPicPr>
        <p:blipFill>
          <a:blip r:embed="rId31"/>
          <a:srcRect l="10159" t="15000" r="13651" b="25500"/>
          <a:stretch>
            <a:fillRect/>
          </a:stretch>
        </p:blipFill>
        <p:spPr bwMode="auto">
          <a:xfrm>
            <a:off x="2971800" y="4953000"/>
            <a:ext cx="1143000" cy="453390"/>
          </a:xfrm>
          <a:prstGeom prst="rect">
            <a:avLst/>
          </a:prstGeom>
          <a:noFill/>
        </p:spPr>
      </p:pic>
      <p:pic>
        <p:nvPicPr>
          <p:cNvPr id="78880" name="Picture 32" descr="D:\MKT\PROFILE\Clientele\HMEL.jpg"/>
          <p:cNvPicPr>
            <a:picLocks noChangeAspect="1" noChangeArrowheads="1"/>
          </p:cNvPicPr>
          <p:nvPr/>
        </p:nvPicPr>
        <p:blipFill>
          <a:blip r:embed="rId32"/>
          <a:srcRect l="14505" t="17442" r="19966" b="17442"/>
          <a:stretch>
            <a:fillRect/>
          </a:stretch>
        </p:blipFill>
        <p:spPr bwMode="auto">
          <a:xfrm>
            <a:off x="7239000" y="2971800"/>
            <a:ext cx="1045029" cy="609600"/>
          </a:xfrm>
          <a:prstGeom prst="rect">
            <a:avLst/>
          </a:prstGeom>
          <a:noFill/>
        </p:spPr>
      </p:pic>
      <p:pic>
        <p:nvPicPr>
          <p:cNvPr id="78881" name="Picture 33" descr="D:\MKT\PROFILE\Clientele\HPCL.png"/>
          <p:cNvPicPr>
            <a:picLocks noChangeAspect="1" noChangeArrowheads="1"/>
          </p:cNvPicPr>
          <p:nvPr/>
        </p:nvPicPr>
        <p:blipFill>
          <a:blip r:embed="rId33"/>
          <a:srcRect l="32659" t="3850" r="32575" b="18110"/>
          <a:stretch>
            <a:fillRect/>
          </a:stretch>
        </p:blipFill>
        <p:spPr bwMode="auto">
          <a:xfrm>
            <a:off x="6477000" y="1828800"/>
            <a:ext cx="636936" cy="860829"/>
          </a:xfrm>
          <a:prstGeom prst="rect">
            <a:avLst/>
          </a:prstGeom>
          <a:noFill/>
        </p:spPr>
      </p:pic>
      <p:pic>
        <p:nvPicPr>
          <p:cNvPr id="78882" name="Picture 34" descr="D:\MKT\PROFILE\Clientele\Grasim.jpg"/>
          <p:cNvPicPr>
            <a:picLocks noChangeAspect="1" noChangeArrowheads="1"/>
          </p:cNvPicPr>
          <p:nvPr/>
        </p:nvPicPr>
        <p:blipFill>
          <a:blip r:embed="rId34"/>
          <a:srcRect l="20667" r="20667"/>
          <a:stretch>
            <a:fillRect/>
          </a:stretch>
        </p:blipFill>
        <p:spPr bwMode="auto">
          <a:xfrm>
            <a:off x="8763000" y="3657600"/>
            <a:ext cx="685800" cy="685800"/>
          </a:xfrm>
          <a:prstGeom prst="rect">
            <a:avLst/>
          </a:prstGeom>
          <a:noFill/>
        </p:spPr>
      </p:pic>
      <p:pic>
        <p:nvPicPr>
          <p:cNvPr id="78883" name="Picture 35" descr="D:\MKT\PROFILE\Clientele\L&amp;T MHPS.jpg"/>
          <p:cNvPicPr>
            <a:picLocks noChangeAspect="1" noChangeArrowheads="1"/>
          </p:cNvPicPr>
          <p:nvPr/>
        </p:nvPicPr>
        <p:blipFill>
          <a:blip r:embed="rId35"/>
          <a:srcRect l="6250" t="26667" r="6250" b="26666"/>
          <a:stretch>
            <a:fillRect/>
          </a:stretch>
        </p:blipFill>
        <p:spPr bwMode="auto">
          <a:xfrm>
            <a:off x="533400" y="4876800"/>
            <a:ext cx="2286000" cy="533400"/>
          </a:xfrm>
          <a:prstGeom prst="rect">
            <a:avLst/>
          </a:prstGeom>
          <a:noFill/>
        </p:spPr>
      </p:pic>
      <p:pic>
        <p:nvPicPr>
          <p:cNvPr id="78884" name="Picture 36" descr="D:\MKT\PROFILE\Clientele\L&amp;T Hydrocarbon.png"/>
          <p:cNvPicPr>
            <a:picLocks noChangeAspect="1" noChangeArrowheads="1"/>
          </p:cNvPicPr>
          <p:nvPr/>
        </p:nvPicPr>
        <p:blipFill>
          <a:blip r:embed="rId36"/>
          <a:srcRect r="41686"/>
          <a:stretch>
            <a:fillRect/>
          </a:stretch>
        </p:blipFill>
        <p:spPr bwMode="auto">
          <a:xfrm>
            <a:off x="8305800" y="5334000"/>
            <a:ext cx="1187395" cy="533400"/>
          </a:xfrm>
          <a:prstGeom prst="rect">
            <a:avLst/>
          </a:prstGeom>
          <a:noFill/>
        </p:spPr>
      </p:pic>
      <p:pic>
        <p:nvPicPr>
          <p:cNvPr id="3" name="Picture 2" descr="D:\MKT\PROFILE\Clientele\Lyondellbasell.jpg"/>
          <p:cNvPicPr>
            <a:picLocks noChangeAspect="1" noChangeArrowheads="1"/>
          </p:cNvPicPr>
          <p:nvPr/>
        </p:nvPicPr>
        <p:blipFill>
          <a:blip r:embed="rId37"/>
          <a:srcRect t="33333" b="33333"/>
          <a:stretch>
            <a:fillRect/>
          </a:stretch>
        </p:blipFill>
        <p:spPr bwMode="auto">
          <a:xfrm>
            <a:off x="2438400" y="1219200"/>
            <a:ext cx="1600200" cy="533400"/>
          </a:xfrm>
          <a:prstGeom prst="rect">
            <a:avLst/>
          </a:prstGeom>
          <a:noFill/>
        </p:spPr>
      </p:pic>
      <p:pic>
        <p:nvPicPr>
          <p:cNvPr id="4" name="Picture 3" descr="D:\MKT\PROFILE\Clientele\Triveni Turbine.jpg"/>
          <p:cNvPicPr>
            <a:picLocks noChangeAspect="1" noChangeArrowheads="1"/>
          </p:cNvPicPr>
          <p:nvPr/>
        </p:nvPicPr>
        <p:blipFill>
          <a:blip r:embed="rId38"/>
          <a:srcRect/>
          <a:stretch>
            <a:fillRect/>
          </a:stretch>
        </p:blipFill>
        <p:spPr bwMode="auto">
          <a:xfrm>
            <a:off x="6629400" y="5562600"/>
            <a:ext cx="1066800" cy="463550"/>
          </a:xfrm>
          <a:prstGeom prst="rect">
            <a:avLst/>
          </a:prstGeom>
          <a:noFill/>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81000"/>
            <a:ext cx="5715000" cy="914400"/>
          </a:xfrm>
          <a:gradFill>
            <a:gsLst>
              <a:gs pos="0">
                <a:srgbClr val="FFF200"/>
              </a:gs>
              <a:gs pos="45000">
                <a:srgbClr val="FF7A00"/>
              </a:gs>
              <a:gs pos="70000">
                <a:srgbClr val="FF0300"/>
              </a:gs>
              <a:gs pos="100000">
                <a:srgbClr val="4D0808"/>
              </a:gs>
            </a:gsLst>
            <a:lin ang="5400000" scaled="0"/>
          </a:gradFill>
        </p:spPr>
        <p:txBody>
          <a:bodyPr/>
          <a:lstStyle/>
          <a:p>
            <a:pPr algn="ctr"/>
            <a:r>
              <a:rPr lang="en-US" sz="2400" dirty="0">
                <a:solidFill>
                  <a:schemeClr val="accent5">
                    <a:lumMod val="25000"/>
                  </a:schemeClr>
                </a:solidFill>
                <a:latin typeface="Arial Black" pitchFamily="34" charset="0"/>
              </a:rPr>
              <a:t> Client Approvals</a:t>
            </a:r>
            <a:br>
              <a:rPr lang="en-US" sz="2400" dirty="0">
                <a:solidFill>
                  <a:schemeClr val="accent5">
                    <a:lumMod val="25000"/>
                  </a:schemeClr>
                </a:solidFill>
                <a:latin typeface="Arial Black" pitchFamily="34" charset="0"/>
              </a:rPr>
            </a:br>
            <a:r>
              <a:rPr lang="en-US" sz="2000" dirty="0">
                <a:solidFill>
                  <a:schemeClr val="accent5">
                    <a:lumMod val="25000"/>
                  </a:schemeClr>
                </a:solidFill>
                <a:latin typeface="Arial Black" pitchFamily="34" charset="0"/>
              </a:rPr>
              <a:t>(Defence Ordnance Factories)</a:t>
            </a:r>
          </a:p>
        </p:txBody>
      </p:sp>
      <p:sp>
        <p:nvSpPr>
          <p:cNvPr id="89092" name="AutoShape 4" descr="Image result for Engine FActory avadi lo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 name="Picture 40" descr="HVF Awadi.gif"/>
          <p:cNvPicPr>
            <a:picLocks noChangeAspect="1"/>
          </p:cNvPicPr>
          <p:nvPr/>
        </p:nvPicPr>
        <p:blipFill>
          <a:blip r:embed="rId3"/>
          <a:stretch>
            <a:fillRect/>
          </a:stretch>
        </p:blipFill>
        <p:spPr>
          <a:xfrm>
            <a:off x="762000" y="1600200"/>
            <a:ext cx="1371600" cy="2049946"/>
          </a:xfrm>
          <a:prstGeom prst="rect">
            <a:avLst/>
          </a:prstGeom>
        </p:spPr>
      </p:pic>
      <p:pic>
        <p:nvPicPr>
          <p:cNvPr id="42" name="Picture 41" descr="EF Awadi.jpg"/>
          <p:cNvPicPr>
            <a:picLocks noChangeAspect="1"/>
          </p:cNvPicPr>
          <p:nvPr/>
        </p:nvPicPr>
        <p:blipFill>
          <a:blip r:embed="rId4"/>
          <a:stretch>
            <a:fillRect/>
          </a:stretch>
        </p:blipFill>
        <p:spPr>
          <a:xfrm>
            <a:off x="2514600" y="1828800"/>
            <a:ext cx="1828800" cy="1828800"/>
          </a:xfrm>
          <a:prstGeom prst="rect">
            <a:avLst/>
          </a:prstGeom>
        </p:spPr>
      </p:pic>
      <p:pic>
        <p:nvPicPr>
          <p:cNvPr id="43" name="Picture 42" descr="Ordnance Factory Ambajhari.gif"/>
          <p:cNvPicPr>
            <a:picLocks noChangeAspect="1"/>
          </p:cNvPicPr>
          <p:nvPr/>
        </p:nvPicPr>
        <p:blipFill>
          <a:blip r:embed="rId5"/>
          <a:stretch>
            <a:fillRect/>
          </a:stretch>
        </p:blipFill>
        <p:spPr>
          <a:xfrm>
            <a:off x="4800600" y="1752600"/>
            <a:ext cx="1803282" cy="1828800"/>
          </a:xfrm>
          <a:prstGeom prst="rect">
            <a:avLst/>
          </a:prstGeom>
        </p:spPr>
      </p:pic>
      <p:sp>
        <p:nvSpPr>
          <p:cNvPr id="105474" name="AutoShape 2" descr="Image result for indian railways logo"/>
          <p:cNvSpPr>
            <a:spLocks noChangeAspect="1" noChangeArrowheads="1"/>
          </p:cNvSpPr>
          <p:nvPr/>
        </p:nvSpPr>
        <p:spPr bwMode="auto">
          <a:xfrm>
            <a:off x="155575" y="-731838"/>
            <a:ext cx="1524000"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 name="Picture 7" descr="DLW Varanasi.jpg"/>
          <p:cNvPicPr>
            <a:picLocks noChangeAspect="1"/>
          </p:cNvPicPr>
          <p:nvPr/>
        </p:nvPicPr>
        <p:blipFill>
          <a:blip r:embed="rId6"/>
          <a:stretch>
            <a:fillRect/>
          </a:stretch>
        </p:blipFill>
        <p:spPr>
          <a:xfrm>
            <a:off x="7162800" y="1905000"/>
            <a:ext cx="1828800" cy="1841957"/>
          </a:xfrm>
          <a:prstGeom prst="rect">
            <a:avLst/>
          </a:prstGeom>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304800"/>
            <a:ext cx="9144000" cy="1440394"/>
          </a:xfrm>
          <a:prstGeom prst="rect">
            <a:avLst/>
          </a:prstGeom>
          <a:solidFill>
            <a:schemeClr val="accent1">
              <a:lumMod val="40000"/>
              <a:lumOff val="60000"/>
            </a:schemeClr>
          </a:solidFill>
        </p:spPr>
        <p:txBody>
          <a:bodyPr wrap="square" rtlCol="0">
            <a:spAutoFit/>
          </a:bodyPr>
          <a:lstStyle/>
          <a:p>
            <a:pPr lvl="0" algn="ctr">
              <a:spcBef>
                <a:spcPts val="0"/>
              </a:spcBef>
              <a:buNone/>
            </a:pPr>
            <a:r>
              <a:rPr lang="en-US" sz="4800" b="1" dirty="0">
                <a:gradFill flip="none" rotWithShape="1">
                  <a:gsLst>
                    <a:gs pos="0">
                      <a:srgbClr val="000082"/>
                    </a:gs>
                    <a:gs pos="30000">
                      <a:srgbClr val="66008F"/>
                    </a:gs>
                    <a:gs pos="64999">
                      <a:srgbClr val="BA0066"/>
                    </a:gs>
                    <a:gs pos="89999">
                      <a:srgbClr val="FF0000"/>
                    </a:gs>
                    <a:gs pos="100000">
                      <a:srgbClr val="FF8200"/>
                    </a:gs>
                  </a:gsLst>
                  <a:lin ang="5400000" scaled="0"/>
                  <a:tileRect/>
                </a:gradFill>
                <a:latin typeface="Monotype Corsiva" pitchFamily="66" charset="0"/>
              </a:rPr>
              <a:t>Thank  you </a:t>
            </a:r>
          </a:p>
          <a:p>
            <a:pPr lvl="0" algn="ctr">
              <a:spcBef>
                <a:spcPts val="0"/>
              </a:spcBef>
              <a:buNone/>
            </a:pPr>
            <a:r>
              <a:rPr lang="en-US" sz="4800" b="1" dirty="0">
                <a:gradFill flip="none" rotWithShape="1">
                  <a:gsLst>
                    <a:gs pos="0">
                      <a:srgbClr val="000082"/>
                    </a:gs>
                    <a:gs pos="30000">
                      <a:srgbClr val="66008F"/>
                    </a:gs>
                    <a:gs pos="64999">
                      <a:srgbClr val="BA0066"/>
                    </a:gs>
                    <a:gs pos="89999">
                      <a:srgbClr val="FF0000"/>
                    </a:gs>
                    <a:gs pos="100000">
                      <a:srgbClr val="FF8200"/>
                    </a:gs>
                  </a:gsLst>
                  <a:lin ang="5400000" scaled="0"/>
                  <a:tileRect/>
                </a:gradFill>
                <a:latin typeface="Monotype Corsiva" pitchFamily="66" charset="0"/>
              </a:rPr>
              <a:t>for sparing your valuable time </a:t>
            </a:r>
          </a:p>
        </p:txBody>
      </p:sp>
      <p:sp>
        <p:nvSpPr>
          <p:cNvPr id="5" name="TextBox 4"/>
          <p:cNvSpPr txBox="1"/>
          <p:nvPr/>
        </p:nvSpPr>
        <p:spPr>
          <a:xfrm>
            <a:off x="1447800" y="1905000"/>
            <a:ext cx="7467600" cy="1050851"/>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p:spPr>
        <p:txBody>
          <a:bodyPr wrap="square" lIns="0" tIns="72000" rIns="0" bIns="36000" rtlCol="0">
            <a:spAutoFit/>
          </a:bodyPr>
          <a:lstStyle/>
          <a:p>
            <a:pPr lvl="0" algn="ctr">
              <a:buNone/>
            </a:pPr>
            <a:r>
              <a:rPr lang="en-IN" dirty="0">
                <a:solidFill>
                  <a:srgbClr val="6600FF"/>
                </a:solidFill>
                <a:latin typeface="Lucida Bright" pitchFamily="18" charset="0"/>
              </a:rPr>
              <a:t>Our New Website “</a:t>
            </a:r>
            <a:r>
              <a:rPr lang="en-IN" b="1" i="1" dirty="0">
                <a:solidFill>
                  <a:srgbClr val="6600FF"/>
                </a:solidFill>
                <a:latin typeface="Lucida Bright" pitchFamily="18" charset="0"/>
              </a:rPr>
              <a:t>Coming Very Soon</a:t>
            </a:r>
            <a:r>
              <a:rPr lang="en-IN" dirty="0">
                <a:solidFill>
                  <a:srgbClr val="6600FF"/>
                </a:solidFill>
                <a:latin typeface="Lucida Bright" pitchFamily="18" charset="0"/>
              </a:rPr>
              <a:t>” at </a:t>
            </a:r>
          </a:p>
          <a:p>
            <a:pPr lvl="0" algn="ctr">
              <a:buNone/>
            </a:pPr>
            <a:r>
              <a:rPr lang="en-IN" sz="3600" b="1" spc="200" dirty="0">
                <a:solidFill>
                  <a:srgbClr val="6600FF"/>
                </a:solidFill>
                <a:latin typeface="Lucida Bright" pitchFamily="18" charset="0"/>
              </a:rPr>
              <a:t>www.metalforgings.com</a:t>
            </a:r>
            <a:endParaRPr lang="en-US" sz="3600" b="1" spc="200" dirty="0">
              <a:solidFill>
                <a:srgbClr val="6600FF"/>
              </a:solidFill>
              <a:latin typeface="Lucida Bright" pitchFamily="18" charset="0"/>
            </a:endParaRPr>
          </a:p>
        </p:txBody>
      </p:sp>
      <p:sp>
        <p:nvSpPr>
          <p:cNvPr id="9" name="Title 1"/>
          <p:cNvSpPr txBox="1">
            <a:spLocks/>
          </p:cNvSpPr>
          <p:nvPr/>
        </p:nvSpPr>
        <p:spPr bwMode="auto">
          <a:xfrm>
            <a:off x="2667000" y="3124200"/>
            <a:ext cx="4622800" cy="609600"/>
          </a:xfrm>
          <a:prstGeom prst="rect">
            <a:avLst/>
          </a:prstGeom>
          <a:gradFill>
            <a:gsLst>
              <a:gs pos="0">
                <a:srgbClr val="FFF200"/>
              </a:gs>
              <a:gs pos="45000">
                <a:srgbClr val="FF7A00"/>
              </a:gs>
              <a:gs pos="70000">
                <a:srgbClr val="FF0300"/>
              </a:gs>
              <a:gs pos="100000">
                <a:srgbClr val="4D0808"/>
              </a:gs>
            </a:gsLst>
            <a:lin ang="5400000" scaled="0"/>
          </a:grad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chemeClr val="accent5">
                    <a:lumMod val="25000"/>
                  </a:schemeClr>
                </a:solidFill>
                <a:effectLst/>
                <a:uLnTx/>
                <a:uFillTx/>
                <a:latin typeface="Arial Black" pitchFamily="34" charset="0"/>
                <a:ea typeface="+mj-ea"/>
                <a:cs typeface="+mj-cs"/>
              </a:rPr>
              <a:t>Contact </a:t>
            </a:r>
          </a:p>
        </p:txBody>
      </p:sp>
      <p:sp>
        <p:nvSpPr>
          <p:cNvPr id="10" name="TextBox 9"/>
          <p:cNvSpPr txBox="1"/>
          <p:nvPr/>
        </p:nvSpPr>
        <p:spPr>
          <a:xfrm>
            <a:off x="685800" y="3783955"/>
            <a:ext cx="8382000" cy="2736134"/>
          </a:xfrm>
          <a:prstGeom prst="rect">
            <a:avLst/>
          </a:prstGeom>
          <a:solidFill>
            <a:schemeClr val="lt1">
              <a:hueOff val="0"/>
              <a:satOff val="0"/>
              <a:lumOff val="0"/>
            </a:schemeClr>
          </a:solidFill>
        </p:spPr>
        <p:txBody>
          <a:bodyPr wrap="square" rtlCol="0">
            <a:spAutoFit/>
          </a:bodyPr>
          <a:lstStyle/>
          <a:p>
            <a:pPr lvl="0" algn="ctr">
              <a:buNone/>
            </a:pPr>
            <a:endParaRPr lang="en-IN" sz="3200" b="1" dirty="0">
              <a:solidFill>
                <a:schemeClr val="accent5">
                  <a:lumMod val="25000"/>
                </a:schemeClr>
              </a:solidFill>
              <a:latin typeface="Times New Roman" pitchFamily="18" charset="0"/>
              <a:cs typeface="Times New Roman" pitchFamily="18" charset="0"/>
            </a:endParaRPr>
          </a:p>
          <a:p>
            <a:pPr lvl="0" algn="ctr">
              <a:buNone/>
            </a:pPr>
            <a:r>
              <a:rPr lang="en-IN" sz="2200" dirty="0">
                <a:solidFill>
                  <a:schemeClr val="accent5">
                    <a:lumMod val="25000"/>
                  </a:schemeClr>
                </a:solidFill>
              </a:rPr>
              <a:t> </a:t>
            </a:r>
            <a:endParaRPr lang="en-US" sz="2200" dirty="0">
              <a:solidFill>
                <a:schemeClr val="accent5">
                  <a:lumMod val="25000"/>
                </a:schemeClr>
              </a:solidFill>
            </a:endParaRPr>
          </a:p>
          <a:p>
            <a:pPr lvl="0" algn="ctr">
              <a:buNone/>
            </a:pPr>
            <a:r>
              <a:rPr lang="en-US" sz="3600" b="1" dirty="0">
                <a:solidFill>
                  <a:schemeClr val="accent5">
                    <a:lumMod val="25000"/>
                  </a:schemeClr>
                </a:solidFill>
              </a:rPr>
              <a:t>Metal Forgings Pvt. Ltd.</a:t>
            </a:r>
          </a:p>
          <a:p>
            <a:pPr lvl="0" algn="ctr">
              <a:buNone/>
            </a:pPr>
            <a:r>
              <a:rPr lang="en-US" sz="1800" dirty="0">
                <a:solidFill>
                  <a:schemeClr val="accent5">
                    <a:lumMod val="25000"/>
                  </a:schemeClr>
                </a:solidFill>
              </a:rPr>
              <a:t>B-1, </a:t>
            </a:r>
            <a:r>
              <a:rPr lang="en-US" sz="1800" dirty="0" err="1">
                <a:solidFill>
                  <a:schemeClr val="accent5">
                    <a:lumMod val="25000"/>
                  </a:schemeClr>
                </a:solidFill>
              </a:rPr>
              <a:t>Mayapuri</a:t>
            </a:r>
            <a:r>
              <a:rPr lang="en-US" sz="1800" dirty="0">
                <a:solidFill>
                  <a:schemeClr val="accent5">
                    <a:lumMod val="25000"/>
                  </a:schemeClr>
                </a:solidFill>
              </a:rPr>
              <a:t> Industrial Area, Phase-I, New Delhi, India – 110064</a:t>
            </a:r>
          </a:p>
          <a:p>
            <a:pPr lvl="0" algn="ctr">
              <a:buNone/>
            </a:pPr>
            <a:r>
              <a:rPr lang="en-US" sz="1800" dirty="0">
                <a:solidFill>
                  <a:schemeClr val="accent5">
                    <a:lumMod val="25000"/>
                  </a:schemeClr>
                </a:solidFill>
              </a:rPr>
              <a:t>Ph: +91-11-40777333,   Fax: +91-11-41833107</a:t>
            </a:r>
          </a:p>
          <a:p>
            <a:pPr lvl="0" algn="ctr">
              <a:buNone/>
            </a:pPr>
            <a:r>
              <a:rPr lang="en-US" sz="1800" b="1" dirty="0">
                <a:solidFill>
                  <a:schemeClr val="accent1">
                    <a:lumMod val="50000"/>
                  </a:schemeClr>
                </a:solidFill>
              </a:rPr>
              <a:t>Email: </a:t>
            </a:r>
            <a:r>
              <a:rPr lang="en-US" sz="1800" dirty="0">
                <a:solidFill>
                  <a:schemeClr val="accent1">
                    <a:lumMod val="50000"/>
                  </a:schemeClr>
                </a:solidFill>
              </a:rPr>
              <a:t>sales@metalforgings.com  </a:t>
            </a:r>
            <a:endParaRPr lang="en-US" sz="1800" b="1" dirty="0">
              <a:solidFill>
                <a:schemeClr val="accent1">
                  <a:lumMod val="50000"/>
                </a:schemeClr>
              </a:solidFill>
            </a:endParaRPr>
          </a:p>
          <a:p>
            <a:pPr lvl="0" algn="ctr">
              <a:buNone/>
            </a:pPr>
            <a:r>
              <a:rPr lang="en-US" sz="1800" dirty="0">
                <a:solidFill>
                  <a:schemeClr val="accent1">
                    <a:lumMod val="50000"/>
                  </a:schemeClr>
                </a:solidFill>
              </a:rPr>
              <a:t>URL: </a:t>
            </a:r>
            <a:r>
              <a:rPr lang="en-US" sz="1800" dirty="0">
                <a:solidFill>
                  <a:schemeClr val="accent1">
                    <a:lumMod val="50000"/>
                  </a:schemeClr>
                </a:solidFill>
                <a:hlinkClick r:id="rId3"/>
              </a:rPr>
              <a:t>http://www.metalforgings.co.in</a:t>
            </a:r>
            <a:r>
              <a:rPr lang="en-US" sz="1800" dirty="0">
                <a:solidFill>
                  <a:schemeClr val="accent1">
                    <a:lumMod val="50000"/>
                  </a:schemeClr>
                </a:solidFill>
              </a:rPr>
              <a:t> (www.metalforgings.com coming soon)</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SC_0261 copy"/>
          <p:cNvPicPr>
            <a:picLocks noChangeAspect="1" noChangeArrowheads="1"/>
          </p:cNvPicPr>
          <p:nvPr/>
        </p:nvPicPr>
        <p:blipFill>
          <a:blip r:embed="rId2" cstate="print"/>
          <a:srcRect l="32838" t="4114" r="36918" b="5727"/>
          <a:stretch>
            <a:fillRect/>
          </a:stretch>
        </p:blipFill>
        <p:spPr bwMode="auto">
          <a:xfrm rot="16200000">
            <a:off x="4095136" y="3256936"/>
            <a:ext cx="2438400" cy="3696928"/>
          </a:xfrm>
          <a:prstGeom prst="rect">
            <a:avLst/>
          </a:prstGeom>
          <a:noFill/>
          <a:ln w="9525">
            <a:noFill/>
            <a:miter lim="800000"/>
            <a:headEnd/>
            <a:tailEnd/>
          </a:ln>
        </p:spPr>
      </p:pic>
      <p:sp>
        <p:nvSpPr>
          <p:cNvPr id="2" name="Title 1"/>
          <p:cNvSpPr>
            <a:spLocks noGrp="1"/>
          </p:cNvSpPr>
          <p:nvPr>
            <p:ph type="title"/>
          </p:nvPr>
        </p:nvSpPr>
        <p:spPr>
          <a:xfrm>
            <a:off x="381000" y="304800"/>
            <a:ext cx="9144000" cy="6858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US" b="1" dirty="0">
                <a:solidFill>
                  <a:schemeClr val="accent5">
                    <a:lumMod val="25000"/>
                  </a:schemeClr>
                </a:solidFill>
              </a:rPr>
              <a:t>TUBE SHEETS</a:t>
            </a:r>
          </a:p>
        </p:txBody>
      </p:sp>
      <p:pic>
        <p:nvPicPr>
          <p:cNvPr id="9" name="Picture 3" descr="DSC_0269 copy"/>
          <p:cNvPicPr>
            <a:picLocks noChangeAspect="1" noChangeArrowheads="1"/>
          </p:cNvPicPr>
          <p:nvPr/>
        </p:nvPicPr>
        <p:blipFill>
          <a:blip r:embed="rId3" cstate="print"/>
          <a:srcRect l="20581" t="2296" r="25159" b="5261"/>
          <a:stretch>
            <a:fillRect/>
          </a:stretch>
        </p:blipFill>
        <p:spPr bwMode="auto">
          <a:xfrm flipH="1">
            <a:off x="7086600" y="3276600"/>
            <a:ext cx="2322741" cy="3124200"/>
          </a:xfrm>
          <a:prstGeom prst="rect">
            <a:avLst/>
          </a:prstGeom>
          <a:noFill/>
          <a:ln w="9525">
            <a:noFill/>
            <a:miter lim="800000"/>
            <a:headEnd/>
            <a:tailEnd/>
          </a:ln>
        </p:spPr>
      </p:pic>
      <p:sp>
        <p:nvSpPr>
          <p:cNvPr id="7" name="TextBox 6"/>
          <p:cNvSpPr txBox="1"/>
          <p:nvPr/>
        </p:nvSpPr>
        <p:spPr>
          <a:xfrm>
            <a:off x="2209800" y="1295400"/>
            <a:ext cx="5562600" cy="1323439"/>
          </a:xfrm>
          <a:prstGeom prst="rect">
            <a:avLst/>
          </a:prstGeom>
          <a:gradFill flip="none" rotWithShape="1">
            <a:gsLst>
              <a:gs pos="0">
                <a:srgbClr val="8488C4"/>
              </a:gs>
              <a:gs pos="53000">
                <a:srgbClr val="D4DEFF"/>
              </a:gs>
              <a:gs pos="83000">
                <a:srgbClr val="D4DEFF"/>
              </a:gs>
              <a:gs pos="100000">
                <a:srgbClr val="96AB94"/>
              </a:gs>
            </a:gsLst>
            <a:lin ang="16200000" scaled="0"/>
            <a:tileRect/>
          </a:gradFill>
        </p:spPr>
        <p:txBody>
          <a:bodyPr wrap="square" rtlCol="0">
            <a:spAutoFit/>
          </a:bodyPr>
          <a:lstStyle/>
          <a:p>
            <a:pPr algn="ctr">
              <a:lnSpc>
                <a:spcPct val="100000"/>
              </a:lnSpc>
              <a:spcBef>
                <a:spcPts val="0"/>
              </a:spcBef>
              <a:buNone/>
            </a:pPr>
            <a:r>
              <a:rPr lang="en-US" sz="2000" dirty="0">
                <a:solidFill>
                  <a:srgbClr val="2A07A9"/>
                </a:solidFill>
                <a:latin typeface="Arial Black" pitchFamily="34" charset="0"/>
              </a:rPr>
              <a:t>Max </a:t>
            </a:r>
            <a:r>
              <a:rPr lang="en-US" sz="2000" dirty="0" err="1">
                <a:solidFill>
                  <a:srgbClr val="2A07A9"/>
                </a:solidFill>
                <a:latin typeface="Arial Black" pitchFamily="34" charset="0"/>
              </a:rPr>
              <a:t>Dia</a:t>
            </a:r>
            <a:r>
              <a:rPr lang="en-US" sz="2000" dirty="0">
                <a:solidFill>
                  <a:srgbClr val="2A07A9"/>
                </a:solidFill>
                <a:latin typeface="Arial Black" pitchFamily="34" charset="0"/>
              </a:rPr>
              <a:t>: 2500 mm </a:t>
            </a:r>
          </a:p>
          <a:p>
            <a:pPr algn="ctr">
              <a:lnSpc>
                <a:spcPct val="100000"/>
              </a:lnSpc>
              <a:spcBef>
                <a:spcPts val="0"/>
              </a:spcBef>
              <a:buNone/>
            </a:pPr>
            <a:r>
              <a:rPr lang="en-US" sz="2000" dirty="0">
                <a:solidFill>
                  <a:srgbClr val="2A07A9"/>
                </a:solidFill>
                <a:latin typeface="Arial Black" pitchFamily="34" charset="0"/>
              </a:rPr>
              <a:t>Max </a:t>
            </a:r>
            <a:r>
              <a:rPr lang="en-US" sz="2000" dirty="0" err="1">
                <a:solidFill>
                  <a:srgbClr val="2A07A9"/>
                </a:solidFill>
                <a:latin typeface="Arial Black" pitchFamily="34" charset="0"/>
              </a:rPr>
              <a:t>Thk</a:t>
            </a:r>
            <a:r>
              <a:rPr lang="en-US" sz="2000" dirty="0">
                <a:solidFill>
                  <a:srgbClr val="2A07A9"/>
                </a:solidFill>
                <a:latin typeface="Arial Black" pitchFamily="34" charset="0"/>
              </a:rPr>
              <a:t>: 500 mm </a:t>
            </a:r>
          </a:p>
          <a:p>
            <a:pPr algn="ctr">
              <a:lnSpc>
                <a:spcPct val="100000"/>
              </a:lnSpc>
              <a:spcBef>
                <a:spcPts val="0"/>
              </a:spcBef>
              <a:buNone/>
            </a:pPr>
            <a:r>
              <a:rPr lang="en-US" sz="2000" dirty="0">
                <a:solidFill>
                  <a:srgbClr val="2A07A9"/>
                </a:solidFill>
                <a:latin typeface="Arial Black" pitchFamily="34" charset="0"/>
              </a:rPr>
              <a:t>Subject to </a:t>
            </a:r>
          </a:p>
          <a:p>
            <a:pPr algn="ctr">
              <a:lnSpc>
                <a:spcPct val="100000"/>
              </a:lnSpc>
              <a:spcBef>
                <a:spcPts val="0"/>
              </a:spcBef>
              <a:buNone/>
            </a:pPr>
            <a:r>
              <a:rPr lang="en-US" sz="2000" dirty="0">
                <a:solidFill>
                  <a:srgbClr val="2A07A9"/>
                </a:solidFill>
                <a:latin typeface="Arial Black" pitchFamily="34" charset="0"/>
              </a:rPr>
              <a:t>Max Weight: 10 MT</a:t>
            </a:r>
          </a:p>
        </p:txBody>
      </p:sp>
      <p:pic>
        <p:nvPicPr>
          <p:cNvPr id="11" name="Picture 10" descr="tubesheet-01.jpg"/>
          <p:cNvPicPr>
            <a:picLocks noChangeAspect="1"/>
          </p:cNvPicPr>
          <p:nvPr/>
        </p:nvPicPr>
        <p:blipFill>
          <a:blip r:embed="rId4" cstate="print"/>
          <a:stretch>
            <a:fillRect/>
          </a:stretch>
        </p:blipFill>
        <p:spPr>
          <a:xfrm>
            <a:off x="533400" y="4267200"/>
            <a:ext cx="2765196" cy="1676400"/>
          </a:xfrm>
          <a:prstGeom prst="rect">
            <a:avLst/>
          </a:prstGeom>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9144000" cy="685800"/>
          </a:xfrm>
          <a:gradFill flip="none" rotWithShape="1">
            <a:gsLst>
              <a:gs pos="0">
                <a:srgbClr val="FFF200"/>
              </a:gs>
              <a:gs pos="45000">
                <a:srgbClr val="FF7A00"/>
              </a:gs>
              <a:gs pos="70000">
                <a:srgbClr val="FF0300"/>
              </a:gs>
              <a:gs pos="100000">
                <a:srgbClr val="4D0808"/>
              </a:gs>
            </a:gsLst>
            <a:lin ang="5400000" scaled="1"/>
            <a:tileRect/>
          </a:gradFill>
        </p:spPr>
        <p:txBody>
          <a:bodyPr anchor="ctr" anchorCtr="1"/>
          <a:lstStyle/>
          <a:p>
            <a:r>
              <a:rPr lang="en-US" b="1" dirty="0">
                <a:solidFill>
                  <a:schemeClr val="accent5">
                    <a:lumMod val="25000"/>
                  </a:schemeClr>
                </a:solidFill>
              </a:rPr>
              <a:t>Forged Vessel Components</a:t>
            </a:r>
          </a:p>
        </p:txBody>
      </p:sp>
      <p:sp>
        <p:nvSpPr>
          <p:cNvPr id="13" name="Rectangle 12"/>
          <p:cNvSpPr/>
          <p:nvPr/>
        </p:nvSpPr>
        <p:spPr>
          <a:xfrm>
            <a:off x="3124200" y="2514600"/>
            <a:ext cx="6172200" cy="923330"/>
          </a:xfrm>
          <a:prstGeom prst="rect">
            <a:avLst/>
          </a:prstGeom>
        </p:spPr>
        <p:txBody>
          <a:bodyPr wrap="square">
            <a:spAutoFit/>
          </a:bodyPr>
          <a:lstStyle/>
          <a:p>
            <a:pPr algn="ctr">
              <a:buNone/>
            </a:pPr>
            <a:r>
              <a:rPr lang="en-US" sz="2000" dirty="0">
                <a:solidFill>
                  <a:schemeClr val="accent5">
                    <a:lumMod val="25000"/>
                  </a:schemeClr>
                </a:solidFill>
                <a:latin typeface="Arial" pitchFamily="34" charset="0"/>
                <a:cs typeface="Arial" pitchFamily="34" charset="0"/>
              </a:rPr>
              <a:t>Forged &amp; Finish Machined Nozzles with Cylindrical or Spherical Contours ready to be welded on Vessels.</a:t>
            </a:r>
          </a:p>
        </p:txBody>
      </p:sp>
      <p:pic>
        <p:nvPicPr>
          <p:cNvPr id="8" name="Picture 10" descr="C:\Documents and Settings\ychadha\My Documents\Cataloge\left page4 copy.jpg"/>
          <p:cNvPicPr>
            <a:picLocks noChangeAspect="1" noChangeArrowheads="1"/>
          </p:cNvPicPr>
          <p:nvPr/>
        </p:nvPicPr>
        <p:blipFill>
          <a:blip r:embed="rId3" cstate="print"/>
          <a:srcRect l="5556" t="21875" r="5556"/>
          <a:stretch>
            <a:fillRect/>
          </a:stretch>
        </p:blipFill>
        <p:spPr bwMode="auto">
          <a:xfrm rot="16200000">
            <a:off x="3081886" y="3695377"/>
            <a:ext cx="2581991" cy="2658836"/>
          </a:xfrm>
          <a:prstGeom prst="rect">
            <a:avLst/>
          </a:prstGeom>
          <a:noFill/>
        </p:spPr>
      </p:pic>
      <p:sp>
        <p:nvSpPr>
          <p:cNvPr id="7" name="TextBox 6"/>
          <p:cNvSpPr txBox="1"/>
          <p:nvPr/>
        </p:nvSpPr>
        <p:spPr>
          <a:xfrm>
            <a:off x="3810000" y="1124938"/>
            <a:ext cx="4870450" cy="1237262"/>
          </a:xfrm>
          <a:prstGeom prst="rect">
            <a:avLst/>
          </a:prstGeom>
          <a:gradFill flip="none" rotWithShape="1">
            <a:gsLst>
              <a:gs pos="0">
                <a:srgbClr val="8488C4"/>
              </a:gs>
              <a:gs pos="53000">
                <a:srgbClr val="D4DEFF"/>
              </a:gs>
              <a:gs pos="83000">
                <a:srgbClr val="D4DEFF"/>
              </a:gs>
              <a:gs pos="100000">
                <a:srgbClr val="96AB94"/>
              </a:gs>
            </a:gsLst>
            <a:lin ang="16200000" scaled="0"/>
            <a:tileRect/>
          </a:gradFill>
        </p:spPr>
        <p:txBody>
          <a:bodyPr wrap="square" rtlCol="0">
            <a:spAutoFit/>
          </a:bodyPr>
          <a:lstStyle/>
          <a:p>
            <a:pPr algn="ctr">
              <a:buNone/>
            </a:pPr>
            <a:r>
              <a:rPr lang="en-US" dirty="0">
                <a:solidFill>
                  <a:srgbClr val="6600FF"/>
                </a:solidFill>
                <a:latin typeface="Arial Black" pitchFamily="34" charset="0"/>
              </a:rPr>
              <a:t>Max Single Piece </a:t>
            </a:r>
          </a:p>
          <a:p>
            <a:pPr algn="ctr">
              <a:buNone/>
            </a:pPr>
            <a:r>
              <a:rPr lang="en-US" dirty="0">
                <a:solidFill>
                  <a:srgbClr val="6600FF"/>
                </a:solidFill>
                <a:latin typeface="Arial Black" pitchFamily="34" charset="0"/>
              </a:rPr>
              <a:t>Forged Weight:  </a:t>
            </a:r>
          </a:p>
          <a:p>
            <a:pPr algn="ctr">
              <a:buNone/>
            </a:pPr>
            <a:r>
              <a:rPr lang="en-US" dirty="0">
                <a:solidFill>
                  <a:srgbClr val="6600FF"/>
                </a:solidFill>
                <a:latin typeface="Arial Black" pitchFamily="34" charset="0"/>
              </a:rPr>
              <a:t>12.5 MT</a:t>
            </a:r>
          </a:p>
        </p:txBody>
      </p:sp>
      <p:pic>
        <p:nvPicPr>
          <p:cNvPr id="9" name="Picture 1" descr="c:\Users\Dinesh Bajaj\Pictures\2-2.jpg"/>
          <p:cNvPicPr>
            <a:picLocks noChangeAspect="1" noChangeArrowheads="1"/>
          </p:cNvPicPr>
          <p:nvPr/>
        </p:nvPicPr>
        <p:blipFill>
          <a:blip r:embed="rId4" cstate="print"/>
          <a:srcRect/>
          <a:stretch>
            <a:fillRect/>
          </a:stretch>
        </p:blipFill>
        <p:spPr bwMode="auto">
          <a:xfrm>
            <a:off x="495301" y="4648200"/>
            <a:ext cx="2517775" cy="1371600"/>
          </a:xfrm>
          <a:prstGeom prst="rect">
            <a:avLst/>
          </a:prstGeom>
          <a:noFill/>
          <a:ln w="9525">
            <a:noFill/>
            <a:miter lim="800000"/>
            <a:headEnd/>
            <a:tailEnd/>
          </a:ln>
        </p:spPr>
      </p:pic>
      <p:pic>
        <p:nvPicPr>
          <p:cNvPr id="10" name="Picture 8" descr="C:\Documents and Settings\ychadha\My Documents\Cataloge\product nozzles copy.jpg"/>
          <p:cNvPicPr>
            <a:picLocks noChangeAspect="1" noChangeArrowheads="1"/>
          </p:cNvPicPr>
          <p:nvPr/>
        </p:nvPicPr>
        <p:blipFill>
          <a:blip r:embed="rId5" cstate="print"/>
          <a:srcRect/>
          <a:stretch>
            <a:fillRect/>
          </a:stretch>
        </p:blipFill>
        <p:spPr bwMode="auto">
          <a:xfrm>
            <a:off x="495300" y="1143000"/>
            <a:ext cx="2393950" cy="3277033"/>
          </a:xfrm>
          <a:prstGeom prst="rect">
            <a:avLst/>
          </a:prstGeom>
          <a:noFill/>
        </p:spPr>
      </p:pic>
      <p:pic>
        <p:nvPicPr>
          <p:cNvPr id="14" name="Picture 13" descr="IMG00315-20140315-1459.jpg"/>
          <p:cNvPicPr>
            <a:picLocks noChangeAspect="1"/>
          </p:cNvPicPr>
          <p:nvPr/>
        </p:nvPicPr>
        <p:blipFill>
          <a:blip r:embed="rId6" cstate="print"/>
          <a:stretch>
            <a:fillRect/>
          </a:stretch>
        </p:blipFill>
        <p:spPr>
          <a:xfrm>
            <a:off x="5943600" y="3733799"/>
            <a:ext cx="3276599" cy="2586789"/>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0170715_180703.jpg"/>
          <p:cNvPicPr>
            <a:picLocks noChangeAspect="1"/>
          </p:cNvPicPr>
          <p:nvPr/>
        </p:nvPicPr>
        <p:blipFill>
          <a:blip r:embed="rId3" cstate="print"/>
          <a:stretch>
            <a:fillRect/>
          </a:stretch>
        </p:blipFill>
        <p:spPr>
          <a:xfrm>
            <a:off x="4953000" y="2857313"/>
            <a:ext cx="4495800" cy="3543487"/>
          </a:xfrm>
          <a:prstGeom prst="rect">
            <a:avLst/>
          </a:prstGeom>
        </p:spPr>
      </p:pic>
      <p:pic>
        <p:nvPicPr>
          <p:cNvPr id="14" name="Picture 13" descr="20170630_140435.jpg"/>
          <p:cNvPicPr>
            <a:picLocks noChangeAspect="1"/>
          </p:cNvPicPr>
          <p:nvPr/>
        </p:nvPicPr>
        <p:blipFill>
          <a:blip r:embed="rId4" cstate="print"/>
          <a:stretch>
            <a:fillRect/>
          </a:stretch>
        </p:blipFill>
        <p:spPr>
          <a:xfrm>
            <a:off x="457200" y="1143001"/>
            <a:ext cx="4400549" cy="2819399"/>
          </a:xfrm>
          <a:prstGeom prst="rect">
            <a:avLst/>
          </a:prstGeom>
        </p:spPr>
      </p:pic>
      <p:sp>
        <p:nvSpPr>
          <p:cNvPr id="5" name="Title 1"/>
          <p:cNvSpPr txBox="1">
            <a:spLocks/>
          </p:cNvSpPr>
          <p:nvPr/>
        </p:nvSpPr>
        <p:spPr bwMode="auto">
          <a:xfrm>
            <a:off x="381000" y="304800"/>
            <a:ext cx="9144000" cy="685800"/>
          </a:xfrm>
          <a:prstGeom prst="rect">
            <a:avLst/>
          </a:prstGeom>
          <a:gradFill flip="none" rotWithShape="1">
            <a:gsLst>
              <a:gs pos="0">
                <a:srgbClr val="FFF200"/>
              </a:gs>
              <a:gs pos="45000">
                <a:srgbClr val="FF7A00"/>
              </a:gs>
              <a:gs pos="70000">
                <a:srgbClr val="FF0300"/>
              </a:gs>
              <a:gs pos="100000">
                <a:srgbClr val="4D0808"/>
              </a:gs>
            </a:gsLst>
            <a:lin ang="5400000" scaled="1"/>
            <a:tileRect/>
          </a:gradFill>
          <a:ln w="9525">
            <a:noFill/>
            <a:miter lim="800000"/>
            <a:headEnd/>
            <a:tailEnd/>
          </a:ln>
          <a:effectLst/>
        </p:spPr>
        <p:txBody>
          <a:bodyPr vert="horz" wrap="square" lIns="91440" tIns="45720" rIns="91440" bIns="45720" numCol="1" anchor="ctr" anchorCtr="1"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accent5">
                    <a:lumMod val="25000"/>
                  </a:schemeClr>
                </a:solidFill>
                <a:effectLst/>
                <a:uLnTx/>
                <a:uFillTx/>
                <a:latin typeface="+mj-lt"/>
                <a:ea typeface="+mj-ea"/>
                <a:cs typeface="+mj-cs"/>
              </a:rPr>
              <a:t>Forged Vessel Components</a:t>
            </a:r>
          </a:p>
        </p:txBody>
      </p:sp>
      <p:sp>
        <p:nvSpPr>
          <p:cNvPr id="8" name="TextBox 7"/>
          <p:cNvSpPr txBox="1"/>
          <p:nvPr/>
        </p:nvSpPr>
        <p:spPr>
          <a:xfrm>
            <a:off x="4953000" y="1295400"/>
            <a:ext cx="4495800" cy="757130"/>
          </a:xfrm>
          <a:prstGeom prst="rect">
            <a:avLst/>
          </a:prstGeom>
          <a:noFill/>
        </p:spPr>
        <p:txBody>
          <a:bodyPr wrap="square" rtlCol="0">
            <a:spAutoFit/>
          </a:bodyPr>
          <a:lstStyle/>
          <a:p>
            <a:pPr algn="ctr">
              <a:buNone/>
            </a:pPr>
            <a:r>
              <a:rPr lang="en-US" b="1" dirty="0">
                <a:solidFill>
                  <a:srgbClr val="009999"/>
                </a:solidFill>
              </a:rPr>
              <a:t>Nozzles with Cylindrical  &amp; Spherical Contours</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1000" y="381000"/>
            <a:ext cx="9144000" cy="685800"/>
          </a:xfrm>
          <a:gradFill>
            <a:gsLst>
              <a:gs pos="0">
                <a:srgbClr val="FFF200"/>
              </a:gs>
              <a:gs pos="45000">
                <a:srgbClr val="FF7A00"/>
              </a:gs>
              <a:gs pos="70000">
                <a:srgbClr val="FF0300"/>
              </a:gs>
              <a:gs pos="100000">
                <a:srgbClr val="4D0808"/>
              </a:gs>
            </a:gsLst>
            <a:lin ang="5400000" scaled="0"/>
          </a:gradFill>
        </p:spPr>
        <p:txBody>
          <a:bodyPr anchor="ctr" anchorCtr="1"/>
          <a:lstStyle/>
          <a:p>
            <a:pPr algn="ctr"/>
            <a:r>
              <a:rPr lang="en-US" b="1" dirty="0">
                <a:solidFill>
                  <a:schemeClr val="accent5">
                    <a:lumMod val="25000"/>
                  </a:schemeClr>
                </a:solidFill>
              </a:rPr>
              <a:t>Integral Nozzle Forging</a:t>
            </a:r>
          </a:p>
        </p:txBody>
      </p:sp>
      <p:sp>
        <p:nvSpPr>
          <p:cNvPr id="10" name="TextBox 9"/>
          <p:cNvSpPr txBox="1"/>
          <p:nvPr/>
        </p:nvSpPr>
        <p:spPr>
          <a:xfrm>
            <a:off x="685800" y="5867400"/>
            <a:ext cx="8458200" cy="424732"/>
          </a:xfrm>
          <a:prstGeom prst="rect">
            <a:avLst/>
          </a:prstGeom>
          <a:noFill/>
        </p:spPr>
        <p:txBody>
          <a:bodyPr wrap="square" rtlCol="0">
            <a:spAutoFit/>
          </a:bodyPr>
          <a:lstStyle/>
          <a:p>
            <a:pPr algn="ctr">
              <a:buNone/>
            </a:pPr>
            <a:r>
              <a:rPr lang="en-US" b="1" dirty="0">
                <a:solidFill>
                  <a:srgbClr val="2A07A9"/>
                </a:solidFill>
              </a:rPr>
              <a:t>WO: 3516 MOC: SA336 F11 CL-3</a:t>
            </a:r>
          </a:p>
        </p:txBody>
      </p:sp>
      <p:pic>
        <p:nvPicPr>
          <p:cNvPr id="8" name="Picture 7" descr="1.....DSC_1676.jpg    copy.jpg"/>
          <p:cNvPicPr>
            <a:picLocks noChangeAspect="1"/>
          </p:cNvPicPr>
          <p:nvPr/>
        </p:nvPicPr>
        <p:blipFill>
          <a:blip r:embed="rId3" cstate="print"/>
          <a:stretch>
            <a:fillRect/>
          </a:stretch>
        </p:blipFill>
        <p:spPr>
          <a:xfrm>
            <a:off x="457200" y="1066800"/>
            <a:ext cx="4276684" cy="4800600"/>
          </a:xfrm>
          <a:prstGeom prst="rect">
            <a:avLst/>
          </a:prstGeom>
        </p:spPr>
      </p:pic>
      <p:pic>
        <p:nvPicPr>
          <p:cNvPr id="9" name="Picture 8" descr="DSC_0903 copy.jpg"/>
          <p:cNvPicPr>
            <a:picLocks noChangeAspect="1"/>
          </p:cNvPicPr>
          <p:nvPr/>
        </p:nvPicPr>
        <p:blipFill>
          <a:blip r:embed="rId4" cstate="print"/>
          <a:stretch>
            <a:fillRect/>
          </a:stretch>
        </p:blipFill>
        <p:spPr>
          <a:xfrm>
            <a:off x="4919771" y="1371600"/>
            <a:ext cx="4529029" cy="4495800"/>
          </a:xfrm>
          <a:prstGeom prst="rect">
            <a:avLst/>
          </a:prstGeom>
        </p:spPr>
      </p:pic>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EFINEDINNAVIGATOR" val="False"/>
  <p:tag name="BRANCHTO" val="0"/>
</p:tagLst>
</file>

<file path=ppt/theme/theme1.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
            <a:schemeClr val="accent1"/>
          </a:buClr>
          <a:buSzTx/>
          <a:buFontTx/>
          <a:buChar char="•"/>
          <a:tabLst/>
          <a:defRPr kumimoji="0" lang="en-US"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90000"/>
          </a:lnSpc>
          <a:spcBef>
            <a:spcPct val="20000"/>
          </a:spcBef>
          <a:spcAft>
            <a:spcPct val="0"/>
          </a:spcAft>
          <a:buClr>
            <a:schemeClr val="accent1"/>
          </a:buClr>
          <a:buSzTx/>
          <a:buFontTx/>
          <a:buChar char="•"/>
          <a:tabLst/>
          <a:defRPr kumimoji="0" lang="en-US"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Office\Templates\1033\Selling a Product or Service.pot</Template>
  <TotalTime>3652</TotalTime>
  <Words>2044</Words>
  <Application>Microsoft Office PowerPoint</Application>
  <PresentationFormat>A4 Paper (210x297 mm)</PresentationFormat>
  <Paragraphs>428</Paragraphs>
  <Slides>52</Slides>
  <Notes>25</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4" baseType="lpstr">
      <vt:lpstr>Arial</vt:lpstr>
      <vt:lpstr>Arial Black</vt:lpstr>
      <vt:lpstr>Calibri</vt:lpstr>
      <vt:lpstr>Impact</vt:lpstr>
      <vt:lpstr>Lucida Bright</vt:lpstr>
      <vt:lpstr>Monotype Corsiva</vt:lpstr>
      <vt:lpstr>Tahoma</vt:lpstr>
      <vt:lpstr>Times New Roman</vt:lpstr>
      <vt:lpstr>Verdana</vt:lpstr>
      <vt:lpstr>Wingdings</vt:lpstr>
      <vt:lpstr>Selling a Product or Service</vt:lpstr>
      <vt:lpstr>Acrobat Document</vt:lpstr>
      <vt:lpstr>PowerPoint Presentation</vt:lpstr>
      <vt:lpstr>Index</vt:lpstr>
      <vt:lpstr>Introduction</vt:lpstr>
      <vt:lpstr>ORGANIZATIONAL INFORMATION</vt:lpstr>
      <vt:lpstr>Products Manufactured by us</vt:lpstr>
      <vt:lpstr>TUBE SHEETS</vt:lpstr>
      <vt:lpstr>Forged Vessel Components</vt:lpstr>
      <vt:lpstr>PowerPoint Presentation</vt:lpstr>
      <vt:lpstr>Integral Nozzle Forging</vt:lpstr>
      <vt:lpstr>Forged Rings On Open Die Press</vt:lpstr>
      <vt:lpstr>Seamless Rolled Rings</vt:lpstr>
      <vt:lpstr>Hollow Shell/Cylinder Forging</vt:lpstr>
      <vt:lpstr>Forged Proof Machined Shaft</vt:lpstr>
      <vt:lpstr>Forged Proof Machined Shaft</vt:lpstr>
      <vt:lpstr>Customized Forged Components</vt:lpstr>
      <vt:lpstr>Customized Forged Components</vt:lpstr>
      <vt:lpstr>Customized Forged Components</vt:lpstr>
      <vt:lpstr>Customized Forged Components</vt:lpstr>
      <vt:lpstr>Customized Forged Components</vt:lpstr>
      <vt:lpstr>Customized Forged Components (Lifting Covers)</vt:lpstr>
      <vt:lpstr>Crankshaft Forgings (OEM for Ingersoll Rand)</vt:lpstr>
      <vt:lpstr>Other Forgings</vt:lpstr>
      <vt:lpstr>Pipeline Flanges</vt:lpstr>
      <vt:lpstr>Raw Material </vt:lpstr>
      <vt:lpstr>Major Sources of Raw Material - Indigenous</vt:lpstr>
      <vt:lpstr>Major Sources of Raw Material - Overseas</vt:lpstr>
      <vt:lpstr>Material of Construction (MOC)</vt:lpstr>
      <vt:lpstr>PowerPoint Presentation</vt:lpstr>
      <vt:lpstr>PowerPoint Presentation</vt:lpstr>
      <vt:lpstr>Manufacturing Facilities</vt:lpstr>
      <vt:lpstr>CNC Cutting Machines</vt:lpstr>
      <vt:lpstr>Forging Facilities</vt:lpstr>
      <vt:lpstr>Open Forging Press</vt:lpstr>
      <vt:lpstr>Open Forging Hammers</vt:lpstr>
      <vt:lpstr>Close Die Forging Lines</vt:lpstr>
      <vt:lpstr>Seamless Rolled Ring Forging </vt:lpstr>
      <vt:lpstr>Seamless Rolled Ring Forging </vt:lpstr>
      <vt:lpstr>PowerPoint Presentation</vt:lpstr>
      <vt:lpstr>PowerPoint Presentation</vt:lpstr>
      <vt:lpstr>Machining &amp; Handling Facilities (MP-DEL)</vt:lpstr>
      <vt:lpstr>Machining &amp; Handling Facilities (BG-FBD)</vt:lpstr>
      <vt:lpstr>Chemical &amp; Metallurgical</vt:lpstr>
      <vt:lpstr>Mechanical Testing</vt:lpstr>
      <vt:lpstr>Non-destructive Testing</vt:lpstr>
      <vt:lpstr>Third Party Inspection Agencies</vt:lpstr>
      <vt:lpstr>CERTIFICATIONS</vt:lpstr>
      <vt:lpstr>CERTIFICATIONS</vt:lpstr>
      <vt:lpstr>CERTIFICATIONS</vt:lpstr>
      <vt:lpstr>CLIENT APPROVALS</vt:lpstr>
      <vt:lpstr>OUR CLIENTELE</vt:lpstr>
      <vt:lpstr> Client Approvals (Defence Ordnance Factories)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Dinesh Bajaj</dc:creator>
  <cp:lastModifiedBy>Dinesh Bajaj</cp:lastModifiedBy>
  <cp:revision>663</cp:revision>
  <cp:lastPrinted>1601-01-01T00:00:00Z</cp:lastPrinted>
  <dcterms:created xsi:type="dcterms:W3CDTF">1601-01-01T00:00:00Z</dcterms:created>
  <dcterms:modified xsi:type="dcterms:W3CDTF">2018-03-07T07:35:51Z</dcterms:modified>
</cp:coreProperties>
</file>